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6858000" cy="9144000"/>
  <p:defaultTextStyle>
    <a:defPPr>
      <a:defRPr lang="ru-RU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62604"/>
    <a:srgbClr val="010B01"/>
    <a:srgbClr val="043E0F"/>
    <a:srgbClr val="23E99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60" d="100"/>
          <a:sy n="60" d="100"/>
        </p:scale>
        <p:origin x="-72" y="5118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4010" y="9406424"/>
            <a:ext cx="18178780" cy="649056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46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89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629071" y="1619141"/>
            <a:ext cx="3609024" cy="3444347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2007" y="1619141"/>
            <a:ext cx="10470622" cy="3444347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282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74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9411" y="19457689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89411" y="12833949"/>
            <a:ext cx="18178780" cy="6623741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22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2006" y="9420438"/>
            <a:ext cx="7039822" cy="26642176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98275" y="9420438"/>
            <a:ext cx="7039822" cy="26642176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06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341" y="6777949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341" y="9602676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864200" y="6777949"/>
            <a:ext cx="9453262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864200" y="9602676"/>
            <a:ext cx="9453262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505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98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63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1" y="1205592"/>
            <a:ext cx="7036111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7" cy="25843121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9341" y="6336368"/>
            <a:ext cx="7036111" cy="20712347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881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962" y="21195984"/>
            <a:ext cx="12832080" cy="2502307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91962" y="2705571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91962" y="23698291"/>
            <a:ext cx="12832080" cy="3553688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89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340" y="7065332"/>
            <a:ext cx="19248120" cy="19983383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69340" y="28065055"/>
            <a:ext cx="4990253" cy="161212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7BC4D-2121-45FB-855D-4CBA0FA3D99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7307157" y="28065055"/>
            <a:ext cx="6772487" cy="161212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5327207" y="28065055"/>
            <a:ext cx="4990253" cy="161212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CE28B-E425-4591-BD85-8F49C7105F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836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11863" y="-53701"/>
            <a:ext cx="12217431" cy="547260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thekensingtonsierramadre.com/wp-content/uploads/bigstock-Unit-and-concord-in-multiethni-9901906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082" t="9965" b="22556"/>
          <a:stretch/>
        </p:blipFill>
        <p:spPr bwMode="auto">
          <a:xfrm rot="10800000">
            <a:off x="8648237" y="-53700"/>
            <a:ext cx="12738559" cy="5463497"/>
          </a:xfrm>
          <a:prstGeom prst="homePlat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ашивка 11"/>
          <p:cNvSpPr/>
          <p:nvPr/>
        </p:nvSpPr>
        <p:spPr>
          <a:xfrm rot="10800000">
            <a:off x="8005401" y="-53700"/>
            <a:ext cx="5973024" cy="5463496"/>
          </a:xfrm>
          <a:prstGeom prst="chevron">
            <a:avLst>
              <a:gd name="adj" fmla="val 58879"/>
            </a:avLst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6424" y="18307"/>
            <a:ext cx="8648241" cy="1224136"/>
          </a:xfrm>
          <a:prstGeom prst="homePlate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6416" y="128732"/>
            <a:ext cx="446449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2</a:t>
            </a:r>
            <a:r>
              <a:rPr lang="en-US" i="1" dirty="0" err="1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nd</a:t>
            </a:r>
            <a:r>
              <a:rPr lang="en-US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 ANNUAL</a:t>
            </a:r>
            <a:endParaRPr lang="ru-RU" i="1" dirty="0">
              <a:solidFill>
                <a:schemeClr val="bg1">
                  <a:lumMod val="9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0232" y="1386459"/>
            <a:ext cx="1150885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241300" dir="270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TELECOLLABORATIVE</a:t>
            </a:r>
          </a:p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241300" dir="270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PROJECT</a:t>
            </a:r>
            <a:endParaRPr lang="ru-RU" sz="7200" b="1" dirty="0">
              <a:solidFill>
                <a:schemeClr val="bg1">
                  <a:lumMod val="95000"/>
                </a:schemeClr>
              </a:solidFill>
              <a:effectLst>
                <a:outerShdw blurRad="38100" dist="241300" dir="2700000" algn="tl">
                  <a:srgbClr val="000000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-11864" y="3762723"/>
            <a:ext cx="10114359" cy="1656184"/>
          </a:xfrm>
          <a:prstGeom prst="homePlate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0232" y="3906739"/>
            <a:ext cx="92890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A great networking event connecting  NSTU</a:t>
            </a:r>
            <a:r>
              <a:rPr lang="en-US" sz="4400" i="1" dirty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US" sz="44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Russia &amp; HSRM</a:t>
            </a:r>
            <a:r>
              <a:rPr lang="en-US" sz="4400" i="1" dirty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US" sz="44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Germany.</a:t>
            </a:r>
            <a:endParaRPr lang="ru-RU" sz="4400" i="1" dirty="0">
              <a:solidFill>
                <a:schemeClr val="bg1">
                  <a:lumMod val="9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9969" y="7203617"/>
            <a:ext cx="5066656" cy="7072274"/>
          </a:xfrm>
          <a:prstGeom prst="rect">
            <a:avLst/>
          </a:prstGeom>
          <a:solidFill>
            <a:srgbClr val="062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669065" y="7723163"/>
            <a:ext cx="12889431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669064" y="11035531"/>
            <a:ext cx="6984775" cy="4536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ÐÐ°ÑÑÐ¸Ð½ÐºÐ¸ Ð¿Ð¾ Ð·Ð°Ð¿ÑÐ¾ÑÑ Ð»ÑÑÐ¸ÑÐ¸Ð½Ð° Ð»Ð°ÑÐ¸ÑÐ° ÑÐµÐ´Ð¾ÑÐ¾Ð²Ð½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72636">
            <a:off x="1126014" y="5998190"/>
            <a:ext cx="1798824" cy="2340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99" t="996" r="26078" b="-996"/>
          <a:stretch/>
        </p:blipFill>
        <p:spPr bwMode="auto">
          <a:xfrm rot="214831">
            <a:off x="3420723" y="5888143"/>
            <a:ext cx="1850522" cy="2368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0" name="TextBox 39"/>
          <p:cNvSpPr txBox="1"/>
          <p:nvPr/>
        </p:nvSpPr>
        <p:spPr>
          <a:xfrm>
            <a:off x="247935" y="8443243"/>
            <a:ext cx="59089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OUR EXCELLENT AND INSPIRATIONAL TUTORS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6297" y="9523363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Larisa F. </a:t>
            </a:r>
            <a:r>
              <a:rPr lang="en-US" sz="3200" i="1" dirty="0" err="1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Luchikhina</a:t>
            </a:r>
            <a:r>
              <a:rPr lang="en-US" sz="32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 and Natalia V. </a:t>
            </a:r>
            <a:r>
              <a:rPr lang="en-US" sz="3200" i="1" dirty="0" err="1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Elfimova</a:t>
            </a:r>
            <a:r>
              <a:rPr lang="en-US" sz="3200" i="1" dirty="0" smtClean="0">
                <a:solidFill>
                  <a:schemeClr val="bg1">
                    <a:lumMod val="95000"/>
                  </a:schemeClr>
                </a:solidFill>
                <a:latin typeface="Franklin Gothic Book" panose="020B0503020102020204" pitchFamily="34" charset="0"/>
              </a:rPr>
              <a:t> are highly educated and supportive professors who are always ready to help and give wise advice about anything. They literally convey their enthusiasm and passion for their work.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16935" y="5721455"/>
            <a:ext cx="14329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Franklin Gothic Book" panose="020B0503020102020204" pitchFamily="34" charset="0"/>
              </a:rPr>
              <a:t>Since  201</a:t>
            </a:r>
            <a:r>
              <a:rPr lang="ru-RU" sz="3200" b="1" i="1" dirty="0" smtClean="0">
                <a:latin typeface="Franklin Gothic Book" panose="020B0503020102020204" pitchFamily="34" charset="0"/>
              </a:rPr>
              <a:t>7</a:t>
            </a:r>
            <a:r>
              <a:rPr lang="en-US" sz="3200" b="1" i="1" dirty="0" smtClean="0">
                <a:latin typeface="Franklin Gothic Book" panose="020B0503020102020204" pitchFamily="34" charset="0"/>
              </a:rPr>
              <a:t> the program has</a:t>
            </a:r>
            <a:r>
              <a:rPr lang="ru-RU" sz="3200" b="1" i="1" dirty="0" smtClean="0">
                <a:latin typeface="Franklin Gothic Book" panose="020B0503020102020204" pitchFamily="34" charset="0"/>
              </a:rPr>
              <a:t> </a:t>
            </a:r>
            <a:r>
              <a:rPr lang="en-US" sz="3200" b="1" i="1" dirty="0" smtClean="0">
                <a:latin typeface="Franklin Gothic Book" panose="020B0503020102020204" pitchFamily="34" charset="0"/>
              </a:rPr>
              <a:t>been providing culture understanding trainings and team-building events</a:t>
            </a:r>
            <a:r>
              <a:rPr lang="ru-RU" sz="3200" b="1" i="1" dirty="0" smtClean="0">
                <a:latin typeface="Franklin Gothic Book" panose="020B0503020102020204" pitchFamily="34" charset="0"/>
              </a:rPr>
              <a:t>.</a:t>
            </a:r>
            <a:r>
              <a:rPr lang="en-US" sz="3200" b="1" i="1" dirty="0" smtClean="0">
                <a:latin typeface="Franklin Gothic Book" panose="020B0503020102020204" pitchFamily="34" charset="0"/>
              </a:rPr>
              <a:t> The participants of the project are NSTU </a:t>
            </a:r>
            <a:r>
              <a:rPr lang="en-US" sz="3200" b="1" i="1" dirty="0">
                <a:latin typeface="Franklin Gothic Book" panose="020B0503020102020204" pitchFamily="34" charset="0"/>
              </a:rPr>
              <a:t>Translation program </a:t>
            </a:r>
            <a:r>
              <a:rPr lang="en-US" sz="3200" b="1" i="1" dirty="0" smtClean="0">
                <a:latin typeface="Franklin Gothic Book" panose="020B0503020102020204" pitchFamily="34" charset="0"/>
              </a:rPr>
              <a:t>trainees and students of </a:t>
            </a:r>
            <a:r>
              <a:rPr lang="en-US" sz="3200" b="1" i="1" dirty="0">
                <a:latin typeface="Franklin Gothic Book" panose="020B0503020102020204" pitchFamily="34" charset="0"/>
              </a:rPr>
              <a:t>HSRM  (Hoch </a:t>
            </a:r>
            <a:r>
              <a:rPr lang="en-US" sz="3200" b="1" i="1" dirty="0" err="1">
                <a:latin typeface="Franklin Gothic Book" panose="020B0503020102020204" pitchFamily="34" charset="0"/>
              </a:rPr>
              <a:t>Schule</a:t>
            </a:r>
            <a:r>
              <a:rPr lang="en-US" sz="3200" b="1" i="1" dirty="0">
                <a:latin typeface="Franklin Gothic Book" panose="020B0503020102020204" pitchFamily="34" charset="0"/>
              </a:rPr>
              <a:t> </a:t>
            </a:r>
            <a:r>
              <a:rPr lang="en-US" sz="3200" b="1" i="1" dirty="0" err="1">
                <a:latin typeface="Franklin Gothic Book" panose="020B0503020102020204" pitchFamily="34" charset="0"/>
              </a:rPr>
              <a:t>Reihn</a:t>
            </a:r>
            <a:r>
              <a:rPr lang="en-US" sz="3200" b="1" i="1" dirty="0">
                <a:latin typeface="Franklin Gothic Book" panose="020B0503020102020204" pitchFamily="34" charset="0"/>
              </a:rPr>
              <a:t> </a:t>
            </a:r>
            <a:r>
              <a:rPr lang="en-US" sz="3200" b="1" i="1" dirty="0" smtClean="0">
                <a:latin typeface="Franklin Gothic Book" panose="020B0503020102020204" pitchFamily="34" charset="0"/>
              </a:rPr>
              <a:t>Mein), Germany.</a:t>
            </a:r>
            <a:endParaRPr lang="ru-RU" sz="3200" b="1" i="1" dirty="0">
              <a:latin typeface="Franklin Gothic Book" panose="020B05030201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16936" y="7435131"/>
            <a:ext cx="7128792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OUR AIMS</a:t>
            </a:r>
            <a:endParaRPr lang="ru-RU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6937" y="8132559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Discuss </a:t>
            </a:r>
            <a:r>
              <a:rPr lang="en-US" sz="3200" i="1" dirty="0">
                <a:latin typeface="Franklin Gothic Book" panose="020B0503020102020204" pitchFamily="34" charset="0"/>
              </a:rPr>
              <a:t>cultural </a:t>
            </a:r>
            <a:r>
              <a:rPr lang="en-US" sz="3200" i="1" dirty="0" smtClean="0">
                <a:latin typeface="Franklin Gothic Book" panose="020B0503020102020204" pitchFamily="34" charset="0"/>
              </a:rPr>
              <a:t>theories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Analyze and compare </a:t>
            </a:r>
            <a:r>
              <a:rPr lang="en-US" sz="3200" i="1" dirty="0">
                <a:latin typeface="Franklin Gothic Book" panose="020B0503020102020204" pitchFamily="34" charset="0"/>
              </a:rPr>
              <a:t>cultures </a:t>
            </a:r>
            <a:r>
              <a:rPr lang="en-US" sz="3200" i="1" dirty="0" smtClean="0">
                <a:latin typeface="Franklin Gothic Book" panose="020B0503020102020204" pitchFamily="34" charset="0"/>
              </a:rPr>
              <a:t>and different ways of life at university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Collaborate with students from HSRM University to research information and complete activities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113780" y="11191741"/>
            <a:ext cx="6732748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WHAT WE DISCUSSED</a:t>
            </a:r>
            <a:endParaRPr lang="ru-RU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046" name="Picture 22" descr="https://pp.userapi.com/c846324/v846324915/17455d/2oNiZmb6h-g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94" t="19304" r="-932" b="45132"/>
          <a:stretch/>
        </p:blipFill>
        <p:spPr bwMode="auto">
          <a:xfrm>
            <a:off x="14509824" y="7435131"/>
            <a:ext cx="2996981" cy="1997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50" name="Picture 26" descr="https://pp.userapi.com/c847122/v847122915/17ef57/qD_cIljrSe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968" y="12040796"/>
            <a:ext cx="1944216" cy="345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pp.userapi.com/c849332/v849332915/10b7d1/_AZWLcy3Ia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9" y="12040796"/>
            <a:ext cx="1944216" cy="345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Группа 31"/>
          <p:cNvGrpSpPr/>
          <p:nvPr/>
        </p:nvGrpSpPr>
        <p:grpSpPr>
          <a:xfrm>
            <a:off x="407385" y="17002322"/>
            <a:ext cx="13147511" cy="1738065"/>
            <a:chOff x="7482993" y="24357011"/>
            <a:chExt cx="13147511" cy="1594049"/>
          </a:xfrm>
          <a:solidFill>
            <a:srgbClr val="062604"/>
          </a:solidFill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7482993" y="24357011"/>
              <a:ext cx="13147511" cy="108012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1980116">
              <a:off x="18971883" y="25027150"/>
              <a:ext cx="864096" cy="923910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336200" y="20828619"/>
            <a:ext cx="13237520" cy="1594049"/>
            <a:chOff x="7482993" y="24357011"/>
            <a:chExt cx="13147511" cy="1594049"/>
          </a:xfrm>
          <a:solidFill>
            <a:srgbClr val="062604"/>
          </a:solidFill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7482993" y="24357011"/>
              <a:ext cx="13147511" cy="108012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Равнобедренный треугольник 56"/>
            <p:cNvSpPr/>
            <p:nvPr/>
          </p:nvSpPr>
          <p:spPr>
            <a:xfrm rot="11980116">
              <a:off x="18971883" y="25027150"/>
              <a:ext cx="864096" cy="923910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 flipH="1">
            <a:off x="396859" y="18954727"/>
            <a:ext cx="13158036" cy="1729876"/>
            <a:chOff x="7482993" y="24357011"/>
            <a:chExt cx="13147511" cy="1594049"/>
          </a:xfrm>
          <a:solidFill>
            <a:schemeClr val="accent2">
              <a:lumMod val="50000"/>
            </a:schemeClr>
          </a:solidFill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7482993" y="24357011"/>
              <a:ext cx="13147511" cy="108012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Равнобедренный треугольник 59"/>
            <p:cNvSpPr/>
            <p:nvPr/>
          </p:nvSpPr>
          <p:spPr>
            <a:xfrm rot="11980116">
              <a:off x="18971883" y="25027150"/>
              <a:ext cx="864096" cy="923910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93457" y="17015097"/>
            <a:ext cx="12745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“I absolutely loved it! Now I can understand other cultures more – it’s really awesome!”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93456" y="18959313"/>
            <a:ext cx="12745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“I am very happy that I’m enrolled in this course and I will </a:t>
            </a:r>
            <a:r>
              <a:rPr lang="en-US" sz="3200" dirty="0" err="1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certanly</a:t>
            </a:r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search for additional information about Russia, on a daily basis!”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12280" y="21045805"/>
            <a:ext cx="12745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“Everything was wonderful! Cultural insights were an eye opener.”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46184" y="18155612"/>
            <a:ext cx="4590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atin typeface="Franklin Gothic Book" panose="020B0503020102020204" pitchFamily="34" charset="0"/>
              </a:rPr>
              <a:t>Evgeny</a:t>
            </a:r>
            <a:r>
              <a:rPr lang="en-US" sz="3200" b="1" dirty="0" smtClean="0">
                <a:latin typeface="Franklin Gothic Book" panose="020B0503020102020204" pitchFamily="34" charset="0"/>
              </a:rPr>
              <a:t> </a:t>
            </a:r>
            <a:r>
              <a:rPr lang="en-US" sz="3200" b="1" dirty="0" err="1" smtClean="0">
                <a:latin typeface="Franklin Gothic Book" panose="020B0503020102020204" pitchFamily="34" charset="0"/>
              </a:rPr>
              <a:t>Lakomov</a:t>
            </a:r>
            <a:r>
              <a:rPr lang="en-US" sz="3200" dirty="0" smtClean="0">
                <a:latin typeface="Franklin Gothic Book" panose="020B0503020102020204" pitchFamily="34" charset="0"/>
              </a:rPr>
              <a:t>, Russia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237016" y="21918612"/>
            <a:ext cx="4590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Elizaveta </a:t>
            </a:r>
            <a:r>
              <a:rPr lang="en-US" sz="3200" b="1" dirty="0" err="1" smtClean="0">
                <a:latin typeface="Franklin Gothic Book" panose="020B0503020102020204" pitchFamily="34" charset="0"/>
              </a:rPr>
              <a:t>Bykova</a:t>
            </a:r>
            <a:r>
              <a:rPr lang="en-US" sz="3200" dirty="0" smtClean="0">
                <a:latin typeface="Franklin Gothic Book" panose="020B0503020102020204" pitchFamily="34" charset="0"/>
              </a:rPr>
              <a:t>, Russia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271347" y="20099828"/>
            <a:ext cx="4590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Chris Torres</a:t>
            </a:r>
            <a:r>
              <a:rPr lang="en-US" sz="3200" dirty="0" smtClean="0">
                <a:latin typeface="Franklin Gothic Book" panose="020B0503020102020204" pitchFamily="34" charset="0"/>
              </a:rPr>
              <a:t>, Germany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5" t="12496" r="-515" b="37504"/>
          <a:stretch/>
        </p:blipFill>
        <p:spPr bwMode="auto">
          <a:xfrm>
            <a:off x="17678176" y="7435131"/>
            <a:ext cx="3007868" cy="2005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54" name="Picture 30" descr="https://www.decodeit.ru/image.php?type=qr&amp;value=http%3A%2F%2Fperevod-tf.nstu.ru%2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04" t="6707" r="8204" b="6707"/>
          <a:stretch/>
        </p:blipFill>
        <p:spPr bwMode="auto">
          <a:xfrm>
            <a:off x="540272" y="15266092"/>
            <a:ext cx="1335552" cy="138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ÐÐ°ÑÑÐ¸Ð½ÐºÐ¸ Ð¿Ð¾ Ð·Ð°Ð¿ÑÐ¾ÑÑ nstu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5785" y="15487833"/>
            <a:ext cx="1206775" cy="100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ÐÐ°ÑÑÐ¸Ð½ÐºÐ¸ Ð¿Ð¾ Ð·Ð°Ð¿ÑÐ¾ÑÑ hsrm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892" y="15428019"/>
            <a:ext cx="2863535" cy="105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Прямоугольник 69"/>
          <p:cNvSpPr/>
          <p:nvPr/>
        </p:nvSpPr>
        <p:spPr>
          <a:xfrm>
            <a:off x="14293799" y="9609887"/>
            <a:ext cx="65527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latin typeface="Franklin Gothic Book" panose="020B0503020102020204" pitchFamily="34" charset="0"/>
              </a:rPr>
              <a:t>Pascal and Lukas – trainees </a:t>
            </a:r>
            <a:r>
              <a:rPr lang="en-US" sz="3200" i="1" dirty="0">
                <a:latin typeface="Franklin Gothic Book" panose="020B0503020102020204" pitchFamily="34" charset="0"/>
              </a:rPr>
              <a:t>f</a:t>
            </a:r>
            <a:r>
              <a:rPr lang="en-US" sz="3200" i="1" dirty="0" smtClean="0">
                <a:latin typeface="Franklin Gothic Book" panose="020B0503020102020204" pitchFamily="34" charset="0"/>
              </a:rPr>
              <a:t>rom Germany, who were also a part of our NSTU team </a:t>
            </a:r>
            <a:endParaRPr lang="ru-RU" sz="3200" i="1" dirty="0">
              <a:latin typeface="Franklin Gothic Book" panose="020B05030201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16936" y="11191741"/>
            <a:ext cx="7128792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HOW WE GOT IN TOUCH</a:t>
            </a:r>
            <a:endParaRPr lang="ru-RU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3" name="Picture 2" descr="https://pp.userapi.com/c851528/v851528701/9758e/C8tEOkGXl8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1879" y="12040796"/>
            <a:ext cx="1945817" cy="345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Прямоугольник 71"/>
          <p:cNvSpPr/>
          <p:nvPr/>
        </p:nvSpPr>
        <p:spPr>
          <a:xfrm>
            <a:off x="6516936" y="15502929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latin typeface="Franklin Gothic Book" panose="020B0503020102020204" pitchFamily="34" charset="0"/>
              </a:rPr>
              <a:t>We used different messengers and apps for videoconferencing</a:t>
            </a:r>
            <a:endParaRPr lang="ru-RU" sz="3200" i="1" dirty="0">
              <a:latin typeface="Franklin Gothic Book" panose="020B05030201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041771" y="11899627"/>
            <a:ext cx="68047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Our personal interests &amp; ambitions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University Life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Cultural differences / taboos / dos and don’ts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Franklin Gothic Book" panose="020B0503020102020204" pitchFamily="34" charset="0"/>
              </a:rPr>
              <a:t>Our final presentations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4115454" y="14779947"/>
            <a:ext cx="6731074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THE RESULTS</a:t>
            </a:r>
            <a:endParaRPr lang="ru-RU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3" t="15112" r="4201" b="27578"/>
          <a:stretch/>
        </p:blipFill>
        <p:spPr>
          <a:xfrm>
            <a:off x="14107765" y="15666228"/>
            <a:ext cx="6738763" cy="3146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6" name="Прямоугольник 75"/>
          <p:cNvSpPr/>
          <p:nvPr/>
        </p:nvSpPr>
        <p:spPr>
          <a:xfrm>
            <a:off x="14115454" y="18887305"/>
            <a:ext cx="673107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latin typeface="Franklin Gothic Book" panose="020B0503020102020204" pitchFamily="34" charset="0"/>
              </a:rPr>
              <a:t>At the final videoconference in joint groups of NSTU and HSRM students we prepared our final presentations and showed them to everybody.</a:t>
            </a:r>
            <a:endParaRPr lang="ru-RU" sz="3200" i="1" dirty="0">
              <a:latin typeface="Franklin Gothic Book" panose="020B05030201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115454" y="21056837"/>
            <a:ext cx="6731074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WHAT’S NEXT?</a:t>
            </a:r>
            <a:endParaRPr lang="ru-RU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5" t="26846" r="3091" b="23714"/>
          <a:stretch/>
        </p:blipFill>
        <p:spPr>
          <a:xfrm>
            <a:off x="14141267" y="21908739"/>
            <a:ext cx="6731075" cy="2662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4" t="2607" r="13626" b="2607"/>
          <a:stretch/>
        </p:blipFill>
        <p:spPr>
          <a:xfrm>
            <a:off x="14141267" y="26118567"/>
            <a:ext cx="3279003" cy="3279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44" t="17196" r="544" b="7803"/>
          <a:stretch/>
        </p:blipFill>
        <p:spPr>
          <a:xfrm>
            <a:off x="17593339" y="26118568"/>
            <a:ext cx="3279003" cy="3279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8" name="Прямоугольник 77"/>
          <p:cNvSpPr/>
          <p:nvPr/>
        </p:nvSpPr>
        <p:spPr>
          <a:xfrm>
            <a:off x="14115453" y="24575937"/>
            <a:ext cx="67310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latin typeface="Franklin Gothic Book" panose="020B0503020102020204" pitchFamily="34" charset="0"/>
              </a:rPr>
              <a:t>We spent wonderful time celebrating Christmas and New Year </a:t>
            </a:r>
            <a:r>
              <a:rPr lang="en-US" sz="3200" i="1" dirty="0">
                <a:latin typeface="Franklin Gothic Book" panose="020B0503020102020204" pitchFamily="34" charset="0"/>
              </a:rPr>
              <a:t>in </a:t>
            </a:r>
            <a:endParaRPr lang="en-US" sz="3200" i="1" dirty="0" smtClean="0">
              <a:latin typeface="Franklin Gothic Book" panose="020B0503020102020204" pitchFamily="34" charset="0"/>
            </a:endParaRPr>
          </a:p>
          <a:p>
            <a:pPr algn="ctr"/>
            <a:r>
              <a:rPr lang="en-US" sz="3200" i="1" dirty="0" smtClean="0">
                <a:latin typeface="Franklin Gothic Book" panose="020B0503020102020204" pitchFamily="34" charset="0"/>
              </a:rPr>
              <a:t>Russian &amp; Germany traditions.</a:t>
            </a:r>
            <a:endParaRPr lang="ru-RU" sz="3200" i="1" dirty="0">
              <a:latin typeface="Franklin Gothic Book" panose="020B0503020102020204" pitchFamily="34" charset="0"/>
            </a:endParaRPr>
          </a:p>
        </p:txBody>
      </p:sp>
      <p:pic>
        <p:nvPicPr>
          <p:cNvPr id="21" name="Picture 6" descr="https://pp.userapi.com/c622525/v622525694/3145f/CUMIG8fGgCM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576" y="15500028"/>
            <a:ext cx="1130729" cy="99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629968" y="14283697"/>
            <a:ext cx="58869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kaf_iy_tf@corp.nstu.ru</a:t>
            </a:r>
            <a:endParaRPr lang="ru-RU" sz="2000" dirty="0" smtClean="0"/>
          </a:p>
          <a:p>
            <a:r>
              <a:rPr lang="en-US" sz="2000" dirty="0" smtClean="0"/>
              <a:t>perevod-tf.nstu.ru</a:t>
            </a:r>
            <a:endParaRPr lang="ru-RU" sz="2000" dirty="0" smtClean="0"/>
          </a:p>
          <a:p>
            <a:r>
              <a:rPr lang="en-US" sz="2000" dirty="0" smtClean="0"/>
              <a:t>+7 (383) 346-03-23, +7 (383) 346-12-85</a:t>
            </a:r>
          </a:p>
          <a:p>
            <a:endParaRPr lang="ru-RU" sz="2000" dirty="0"/>
          </a:p>
        </p:txBody>
      </p:sp>
      <p:grpSp>
        <p:nvGrpSpPr>
          <p:cNvPr id="79" name="Группа 78"/>
          <p:cNvGrpSpPr/>
          <p:nvPr/>
        </p:nvGrpSpPr>
        <p:grpSpPr>
          <a:xfrm flipH="1">
            <a:off x="396256" y="22627135"/>
            <a:ext cx="13158036" cy="1729876"/>
            <a:chOff x="7482993" y="24357011"/>
            <a:chExt cx="13147511" cy="1594049"/>
          </a:xfrm>
          <a:solidFill>
            <a:schemeClr val="accent2">
              <a:lumMod val="50000"/>
            </a:schemeClr>
          </a:solidFill>
        </p:grpSpPr>
        <p:sp>
          <p:nvSpPr>
            <p:cNvPr id="80" name="Скругленный прямоугольник 79"/>
            <p:cNvSpPr/>
            <p:nvPr/>
          </p:nvSpPr>
          <p:spPr>
            <a:xfrm>
              <a:off x="7482993" y="24357011"/>
              <a:ext cx="13147511" cy="108012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1980116">
              <a:off x="18971883" y="25027150"/>
              <a:ext cx="864096" cy="923910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612280" y="22908140"/>
            <a:ext cx="12745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“This project has ignited a fire in the hearts and eyes of the students!”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268464" y="23844244"/>
            <a:ext cx="4590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Franklin Gothic Book" panose="020B0503020102020204" pitchFamily="34" charset="0"/>
              </a:rPr>
              <a:t>Oleg </a:t>
            </a:r>
            <a:r>
              <a:rPr lang="en-US" sz="3200" b="1" dirty="0" err="1">
                <a:latin typeface="Franklin Gothic Book" panose="020B0503020102020204" pitchFamily="34" charset="0"/>
              </a:rPr>
              <a:t>Marilov</a:t>
            </a:r>
            <a:r>
              <a:rPr lang="en-US" sz="3200" dirty="0" smtClean="0">
                <a:latin typeface="Franklin Gothic Book" panose="020B0503020102020204" pitchFamily="34" charset="0"/>
              </a:rPr>
              <a:t>, Russia</a:t>
            </a: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336200" y="24501045"/>
            <a:ext cx="13237520" cy="1786818"/>
          </a:xfrm>
          <a:prstGeom prst="roundRect">
            <a:avLst/>
          </a:prstGeom>
          <a:solidFill>
            <a:srgbClr val="062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Равнобедренный треугольник 93"/>
          <p:cNvSpPr/>
          <p:nvPr/>
        </p:nvSpPr>
        <p:spPr>
          <a:xfrm rot="9619884" flipH="1">
            <a:off x="1188162" y="28926722"/>
            <a:ext cx="864788" cy="1002635"/>
          </a:xfrm>
          <a:prstGeom prst="triangle">
            <a:avLst>
              <a:gd name="adj" fmla="val 10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TextBox 86"/>
          <p:cNvSpPr txBox="1"/>
          <p:nvPr/>
        </p:nvSpPr>
        <p:spPr>
          <a:xfrm>
            <a:off x="612280" y="24573035"/>
            <a:ext cx="12745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“I am glad that the German students were also very passionate about the project, and we were in touch with the guys every </a:t>
            </a:r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day. </a:t>
            </a:r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We are still communicating, because we have really got to know each other..”</a:t>
            </a:r>
            <a:endParaRPr lang="en-US" sz="3200" dirty="0" smtClean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60952" y="26364524"/>
            <a:ext cx="516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Franklin Gothic Book" panose="020B0503020102020204" pitchFamily="34" charset="0"/>
              </a:rPr>
              <a:t>Elizabeth </a:t>
            </a:r>
            <a:r>
              <a:rPr lang="en-US" sz="3200" b="1" dirty="0" err="1">
                <a:latin typeface="Franklin Gothic Book" panose="020B0503020102020204" pitchFamily="34" charset="0"/>
              </a:rPr>
              <a:t>Tkachenko</a:t>
            </a:r>
            <a:r>
              <a:rPr lang="en-US" sz="3200" dirty="0" smtClean="0">
                <a:latin typeface="Franklin Gothic Book" panose="020B0503020102020204" pitchFamily="34" charset="0"/>
              </a:rPr>
              <a:t>, Russia</a:t>
            </a:r>
          </a:p>
        </p:txBody>
      </p:sp>
      <p:grpSp>
        <p:nvGrpSpPr>
          <p:cNvPr id="89" name="Группа 88"/>
          <p:cNvGrpSpPr/>
          <p:nvPr/>
        </p:nvGrpSpPr>
        <p:grpSpPr>
          <a:xfrm flipH="1">
            <a:off x="396256" y="27019644"/>
            <a:ext cx="13158036" cy="2484620"/>
            <a:chOff x="7482993" y="24357009"/>
            <a:chExt cx="13147511" cy="1446538"/>
          </a:xfrm>
          <a:solidFill>
            <a:schemeClr val="accent2">
              <a:lumMod val="50000"/>
            </a:schemeClr>
          </a:solidFill>
        </p:grpSpPr>
        <p:sp>
          <p:nvSpPr>
            <p:cNvPr id="90" name="Скругленный прямоугольник 89"/>
            <p:cNvSpPr/>
            <p:nvPr/>
          </p:nvSpPr>
          <p:spPr>
            <a:xfrm>
              <a:off x="7482993" y="24357009"/>
              <a:ext cx="13147511" cy="133742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Равнобедренный треугольник 90"/>
            <p:cNvSpPr/>
            <p:nvPr/>
          </p:nvSpPr>
          <p:spPr>
            <a:xfrm rot="11980116">
              <a:off x="19070850" y="25222287"/>
              <a:ext cx="864096" cy="581260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12280" y="27119444"/>
            <a:ext cx="127454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“Participation in the </a:t>
            </a:r>
            <a:r>
              <a:rPr lang="en-US" sz="32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telecollaborative</a:t>
            </a:r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project was the most memorable event of the last year of study. </a:t>
            </a:r>
            <a:r>
              <a:rPr lang="en-US" sz="3200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It is </a:t>
            </a:r>
            <a:r>
              <a:rPr lang="en-US" sz="3200" dirty="0">
                <a:solidFill>
                  <a:schemeClr val="bg1"/>
                </a:solidFill>
                <a:latin typeface="Franklin Gothic Book" panose="020B0503020102020204" pitchFamily="34" charset="0"/>
              </a:rPr>
              <a:t>a great opportunity to overcome language barrier, to learn more about other cultures and to understand our own culture.”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268464" y="29388860"/>
            <a:ext cx="4590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Franklin Gothic Book" panose="020B0503020102020204" pitchFamily="34" charset="0"/>
              </a:rPr>
              <a:t>Vera </a:t>
            </a:r>
            <a:r>
              <a:rPr lang="en-US" sz="3200" b="1" dirty="0" err="1">
                <a:latin typeface="Franklin Gothic Book" panose="020B0503020102020204" pitchFamily="34" charset="0"/>
              </a:rPr>
              <a:t>Elanakova</a:t>
            </a:r>
            <a:r>
              <a:rPr lang="en-US" sz="3200" dirty="0" smtClean="0">
                <a:latin typeface="Franklin Gothic Book" panose="020B0503020102020204" pitchFamily="34" charset="0"/>
              </a:rPr>
              <a:t>, Russia</a:t>
            </a:r>
          </a:p>
        </p:txBody>
      </p:sp>
      <p:sp>
        <p:nvSpPr>
          <p:cNvPr id="95" name="Равнобедренный треугольник 94"/>
          <p:cNvSpPr/>
          <p:nvPr/>
        </p:nvSpPr>
        <p:spPr>
          <a:xfrm rot="11980116">
            <a:off x="11903625" y="25916633"/>
            <a:ext cx="870012" cy="923910"/>
          </a:xfrm>
          <a:prstGeom prst="triangle">
            <a:avLst>
              <a:gd name="adj" fmla="val 100000"/>
            </a:avLst>
          </a:prstGeom>
          <a:solidFill>
            <a:srgbClr val="062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4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416</Words>
  <Application>Microsoft Office PowerPoint</Application>
  <PresentationFormat>Произвольный</PresentationFormat>
  <Paragraphs>39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</dc:creator>
  <cp:lastModifiedBy>Лариса ЛУЧИХИНА</cp:lastModifiedBy>
  <cp:revision>41</cp:revision>
  <dcterms:created xsi:type="dcterms:W3CDTF">2019-01-17T09:57:44Z</dcterms:created>
  <dcterms:modified xsi:type="dcterms:W3CDTF">2019-02-27T06:40:03Z</dcterms:modified>
</cp:coreProperties>
</file>