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1386800" cy="30279975"/>
  <p:notesSz cx="6858000" cy="9144000"/>
  <p:defaultTextStyle>
    <a:defPPr>
      <a:defRPr lang="ru-RU"/>
    </a:defPPr>
    <a:lvl1pPr marL="0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1pPr>
    <a:lvl2pPr marL="1476162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2pPr>
    <a:lvl3pPr marL="2952323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3pPr>
    <a:lvl4pPr marL="4428485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4pPr>
    <a:lvl5pPr marL="5904647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5pPr>
    <a:lvl6pPr marL="7380808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6pPr>
    <a:lvl7pPr marL="8856970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7pPr>
    <a:lvl8pPr marL="10333131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8pPr>
    <a:lvl9pPr marL="11809293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62604"/>
    <a:srgbClr val="010B01"/>
    <a:srgbClr val="043E0F"/>
    <a:srgbClr val="23E99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5620"/>
    <p:restoredTop sz="94660"/>
  </p:normalViewPr>
  <p:slideViewPr>
    <p:cSldViewPr>
      <p:cViewPr>
        <p:scale>
          <a:sx n="60" d="100"/>
          <a:sy n="60" d="100"/>
        </p:scale>
        <p:origin x="-72" y="5118"/>
      </p:cViewPr>
      <p:guideLst>
        <p:guide orient="horz" pos="9537"/>
        <p:guide pos="67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4010" y="9406424"/>
            <a:ext cx="18178780" cy="649056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8020" y="17158652"/>
            <a:ext cx="14970760" cy="77382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6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2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8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4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80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6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BC4D-2121-45FB-855D-4CBA0FA3D993}" type="datetimeFigureOut">
              <a:rPr lang="ru-RU" smtClean="0"/>
              <a:pPr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8B-E425-4591-BD85-8F49C7105F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24469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BC4D-2121-45FB-855D-4CBA0FA3D993}" type="datetimeFigureOut">
              <a:rPr lang="ru-RU" smtClean="0"/>
              <a:pPr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8B-E425-4591-BD85-8F49C7105F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9891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629071" y="1619141"/>
            <a:ext cx="3609024" cy="3444347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02007" y="1619141"/>
            <a:ext cx="10470622" cy="3444347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BC4D-2121-45FB-855D-4CBA0FA3D993}" type="datetimeFigureOut">
              <a:rPr lang="ru-RU" smtClean="0"/>
              <a:pPr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8B-E425-4591-BD85-8F49C7105F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2826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BC4D-2121-45FB-855D-4CBA0FA3D993}" type="datetimeFigureOut">
              <a:rPr lang="ru-RU" smtClean="0"/>
              <a:pPr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8B-E425-4591-BD85-8F49C7105F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13744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9411" y="19457689"/>
            <a:ext cx="18178780" cy="6013939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9411" y="12833949"/>
            <a:ext cx="18178780" cy="662374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6162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2323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848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4647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80808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697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BC4D-2121-45FB-855D-4CBA0FA3D993}" type="datetimeFigureOut">
              <a:rPr lang="ru-RU" smtClean="0"/>
              <a:pPr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8B-E425-4591-BD85-8F49C7105F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5228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02006" y="9420438"/>
            <a:ext cx="7039822" cy="26642176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198275" y="9420438"/>
            <a:ext cx="7039822" cy="26642176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BC4D-2121-45FB-855D-4CBA0FA3D993}" type="datetimeFigureOut">
              <a:rPr lang="ru-RU" smtClean="0"/>
              <a:pPr/>
              <a:t>27.02.2019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8B-E425-4591-BD85-8F49C7105F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7068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340" y="1212603"/>
            <a:ext cx="19248120" cy="5046663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341" y="6777949"/>
            <a:ext cx="9449551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341" y="9602676"/>
            <a:ext cx="9449551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0864200" y="6777949"/>
            <a:ext cx="9453262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0864200" y="9602676"/>
            <a:ext cx="9453262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BC4D-2121-45FB-855D-4CBA0FA3D993}" type="datetimeFigureOut">
              <a:rPr lang="ru-RU" smtClean="0"/>
              <a:pPr/>
              <a:t>27.02.2019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8B-E425-4591-BD85-8F49C7105F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5058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BC4D-2121-45FB-855D-4CBA0FA3D993}" type="datetimeFigureOut">
              <a:rPr lang="ru-RU" smtClean="0"/>
              <a:pPr/>
              <a:t>27.02.2019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8B-E425-4591-BD85-8F49C7105F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3988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BC4D-2121-45FB-855D-4CBA0FA3D993}" type="datetimeFigureOut">
              <a:rPr lang="ru-RU" smtClean="0"/>
              <a:pPr/>
              <a:t>27.02.2019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8B-E425-4591-BD85-8F49C7105F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17637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341" y="1205592"/>
            <a:ext cx="7036111" cy="5130774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61645" y="1205594"/>
            <a:ext cx="11955817" cy="25843121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69341" y="6336368"/>
            <a:ext cx="7036111" cy="20712347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BC4D-2121-45FB-855D-4CBA0FA3D993}" type="datetimeFigureOut">
              <a:rPr lang="ru-RU" smtClean="0"/>
              <a:pPr/>
              <a:t>27.02.2019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8B-E425-4591-BD85-8F49C7105F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8813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91962" y="21195984"/>
            <a:ext cx="12832080" cy="250230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91962" y="2705571"/>
            <a:ext cx="12832080" cy="18167985"/>
          </a:xfrm>
        </p:spPr>
        <p:txBody>
          <a:bodyPr/>
          <a:lstStyle>
            <a:lvl1pPr marL="0" indent="0">
              <a:buNone/>
              <a:defRPr sz="10300"/>
            </a:lvl1pPr>
            <a:lvl2pPr marL="1476162" indent="0">
              <a:buNone/>
              <a:defRPr sz="9000"/>
            </a:lvl2pPr>
            <a:lvl3pPr marL="2952323" indent="0">
              <a:buNone/>
              <a:defRPr sz="7700"/>
            </a:lvl3pPr>
            <a:lvl4pPr marL="4428485" indent="0">
              <a:buNone/>
              <a:defRPr sz="6500"/>
            </a:lvl4pPr>
            <a:lvl5pPr marL="5904647" indent="0">
              <a:buNone/>
              <a:defRPr sz="6500"/>
            </a:lvl5pPr>
            <a:lvl6pPr marL="7380808" indent="0">
              <a:buNone/>
              <a:defRPr sz="6500"/>
            </a:lvl6pPr>
            <a:lvl7pPr marL="8856970" indent="0">
              <a:buNone/>
              <a:defRPr sz="6500"/>
            </a:lvl7pPr>
            <a:lvl8pPr marL="10333131" indent="0">
              <a:buNone/>
              <a:defRPr sz="6500"/>
            </a:lvl8pPr>
            <a:lvl9pPr marL="11809293" indent="0">
              <a:buNone/>
              <a:defRPr sz="6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91962" y="23698291"/>
            <a:ext cx="12832080" cy="3553688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7BC4D-2121-45FB-855D-4CBA0FA3D993}" type="datetimeFigureOut">
              <a:rPr lang="ru-RU" smtClean="0"/>
              <a:pPr/>
              <a:t>27.02.2019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8B-E425-4591-BD85-8F49C7105F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0895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340" y="1212603"/>
            <a:ext cx="19248120" cy="5046663"/>
          </a:xfrm>
          <a:prstGeom prst="rect">
            <a:avLst/>
          </a:prstGeom>
        </p:spPr>
        <p:txBody>
          <a:bodyPr vert="horz" lIns="295232" tIns="147616" rIns="295232" bIns="14761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340" y="7065332"/>
            <a:ext cx="19248120" cy="19983383"/>
          </a:xfrm>
          <a:prstGeom prst="rect">
            <a:avLst/>
          </a:prstGeom>
        </p:spPr>
        <p:txBody>
          <a:bodyPr vert="horz" lIns="295232" tIns="147616" rIns="295232" bIns="1476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069340" y="28065055"/>
            <a:ext cx="4990253" cy="1612127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7BC4D-2121-45FB-855D-4CBA0FA3D993}" type="datetimeFigureOut">
              <a:rPr lang="ru-RU" smtClean="0"/>
              <a:pPr/>
              <a:t>27.02.2019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7307157" y="28065055"/>
            <a:ext cx="6772487" cy="1612127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5327207" y="28065055"/>
            <a:ext cx="4990253" cy="1612127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CE28B-E425-4591-BD85-8F49C7105F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8367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52323" rtl="0" eaLnBrk="1" latinLnBrk="0" hangingPunct="1">
        <a:spcBef>
          <a:spcPct val="0"/>
        </a:spcBef>
        <a:buNone/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07121" indent="-1107121" algn="l" defTabSz="2952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8763" indent="-922601" algn="l" defTabSz="2952323" rtl="0" eaLnBrk="1" latinLnBrk="0" hangingPunct="1">
        <a:spcBef>
          <a:spcPct val="20000"/>
        </a:spcBef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90404" indent="-738081" algn="l" defTabSz="2952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6566" indent="-738081" algn="l" defTabSz="2952323" rtl="0" eaLnBrk="1" latinLnBrk="0" hangingPunct="1">
        <a:spcBef>
          <a:spcPct val="20000"/>
        </a:spcBef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2727" indent="-738081" algn="l" defTabSz="2952323" rtl="0" eaLnBrk="1" latinLnBrk="0" hangingPunct="1">
        <a:spcBef>
          <a:spcPct val="20000"/>
        </a:spcBef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8889" indent="-738081" algn="l" defTabSz="2952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5051" indent="-738081" algn="l" defTabSz="2952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71212" indent="-738081" algn="l" defTabSz="2952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7374" indent="-738081" algn="l" defTabSz="2952323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6162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2323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8485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4647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80808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6970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3131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9293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17" Type="http://schemas.openxmlformats.org/officeDocument/2006/relationships/image" Target="../media/image16.jpeg"/><Relationship Id="rId2" Type="http://schemas.openxmlformats.org/officeDocument/2006/relationships/image" Target="../media/image1.jpeg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5" Type="http://schemas.openxmlformats.org/officeDocument/2006/relationships/image" Target="../media/image14.jpe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-11863" y="-53701"/>
            <a:ext cx="12217431" cy="5472608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 descr="https://thekensingtonsierramadre.com/wp-content/uploads/bigstock-Unit-and-concord-in-multiethni-9901906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082" t="9965" b="22556"/>
          <a:stretch/>
        </p:blipFill>
        <p:spPr bwMode="auto">
          <a:xfrm rot="10800000">
            <a:off x="8648237" y="-53700"/>
            <a:ext cx="12738559" cy="5463497"/>
          </a:xfrm>
          <a:prstGeom prst="homePlat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Нашивка 11"/>
          <p:cNvSpPr/>
          <p:nvPr/>
        </p:nvSpPr>
        <p:spPr>
          <a:xfrm rot="10800000">
            <a:off x="8005401" y="-53700"/>
            <a:ext cx="5973024" cy="5463496"/>
          </a:xfrm>
          <a:prstGeom prst="chevron">
            <a:avLst>
              <a:gd name="adj" fmla="val 58879"/>
            </a:avLst>
          </a:prstGeom>
          <a:solidFill>
            <a:schemeClr val="accent2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Пятиугольник 13"/>
          <p:cNvSpPr/>
          <p:nvPr/>
        </p:nvSpPr>
        <p:spPr>
          <a:xfrm>
            <a:off x="6424" y="18307"/>
            <a:ext cx="8648241" cy="1224136"/>
          </a:xfrm>
          <a:prstGeom prst="homePlate">
            <a:avLst/>
          </a:prstGeom>
          <a:solidFill>
            <a:schemeClr val="tx1">
              <a:lumMod val="95000"/>
              <a:lumOff val="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36416" y="128732"/>
            <a:ext cx="446449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2</a:t>
            </a:r>
            <a:r>
              <a:rPr lang="en-US" i="1" dirty="0" err="1" smtClean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nd</a:t>
            </a:r>
            <a:r>
              <a:rPr lang="en-US" i="1" dirty="0" smtClean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 ANNUAL</a:t>
            </a:r>
            <a:endParaRPr lang="ru-RU" i="1" dirty="0">
              <a:solidFill>
                <a:schemeClr val="bg1">
                  <a:lumMod val="95000"/>
                </a:schemeClr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0232" y="1386459"/>
            <a:ext cx="11508856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2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241300" dir="270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  <a:t>TELECOLLABORATIVE</a:t>
            </a:r>
          </a:p>
          <a:p>
            <a:r>
              <a:rPr lang="en-US" sz="72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241300" dir="2700000" algn="tl">
                    <a:srgbClr val="000000">
                      <a:alpha val="50000"/>
                    </a:srgbClr>
                  </a:outerShdw>
                </a:effectLst>
                <a:latin typeface="Arial Black" panose="020B0A04020102020204" pitchFamily="34" charset="0"/>
              </a:rPr>
              <a:t>PROJECT</a:t>
            </a:r>
            <a:endParaRPr lang="ru-RU" sz="7200" b="1" dirty="0">
              <a:solidFill>
                <a:schemeClr val="bg1">
                  <a:lumMod val="95000"/>
                </a:schemeClr>
              </a:solidFill>
              <a:effectLst>
                <a:outerShdw blurRad="38100" dist="241300" dir="2700000" algn="tl">
                  <a:srgbClr val="000000">
                    <a:alpha val="50000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19" name="Пятиугольник 18"/>
          <p:cNvSpPr/>
          <p:nvPr/>
        </p:nvSpPr>
        <p:spPr>
          <a:xfrm>
            <a:off x="-11864" y="3762723"/>
            <a:ext cx="10114359" cy="1656184"/>
          </a:xfrm>
          <a:prstGeom prst="homePlate">
            <a:avLst/>
          </a:prstGeom>
          <a:solidFill>
            <a:schemeClr val="tx1">
              <a:lumMod val="95000"/>
              <a:lumOff val="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0232" y="3906739"/>
            <a:ext cx="92890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A great networking event connecting  NSTU</a:t>
            </a:r>
            <a:r>
              <a:rPr lang="en-US" sz="4400" i="1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, </a:t>
            </a:r>
            <a:r>
              <a:rPr lang="en-US" sz="4400" i="1" dirty="0" smtClean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Russia &amp; HSRM</a:t>
            </a:r>
            <a:r>
              <a:rPr lang="en-US" sz="4400" i="1" dirty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, </a:t>
            </a:r>
            <a:r>
              <a:rPr lang="en-US" sz="4400" i="1" dirty="0" smtClean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Germany.</a:t>
            </a:r>
            <a:endParaRPr lang="ru-RU" sz="4400" i="1" dirty="0">
              <a:solidFill>
                <a:schemeClr val="bg1">
                  <a:lumMod val="95000"/>
                </a:schemeClr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29969" y="7203617"/>
            <a:ext cx="5066656" cy="7072274"/>
          </a:xfrm>
          <a:prstGeom prst="rect">
            <a:avLst/>
          </a:prstGeom>
          <a:solidFill>
            <a:srgbClr val="0626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669065" y="7723163"/>
            <a:ext cx="12889431" cy="24482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7669064" y="11035531"/>
            <a:ext cx="6984775" cy="4536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4" name="Picture 10" descr="ÐÐ°ÑÑÐ¸Ð½ÐºÐ¸ Ð¿Ð¾ Ð·Ð°Ð¿ÑÐ¾ÑÑ Ð»ÑÑÐ¸ÑÐ¸Ð½Ð° Ð»Ð°ÑÐ¸ÑÐ° ÑÐµÐ´Ð¾ÑÐ¾Ð²Ð½Ð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0872636">
            <a:off x="1126014" y="5998190"/>
            <a:ext cx="1798824" cy="23404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2" name="Picture 8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899" t="996" r="26078" b="-996"/>
          <a:stretch/>
        </p:blipFill>
        <p:spPr bwMode="auto">
          <a:xfrm rot="214831">
            <a:off x="3420723" y="5888143"/>
            <a:ext cx="1850522" cy="23680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0" name="TextBox 39"/>
          <p:cNvSpPr txBox="1"/>
          <p:nvPr/>
        </p:nvSpPr>
        <p:spPr>
          <a:xfrm>
            <a:off x="247935" y="8443243"/>
            <a:ext cx="590896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OUR EXCELLENT AND INSPIRATIONAL TUTORS</a:t>
            </a:r>
            <a:endParaRPr lang="ru-RU" sz="3200" dirty="0">
              <a:solidFill>
                <a:schemeClr val="bg1">
                  <a:lumMod val="95000"/>
                </a:schemeClr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56297" y="9523363"/>
            <a:ext cx="48245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Larisa F. </a:t>
            </a:r>
            <a:r>
              <a:rPr lang="en-US" sz="3200" i="1" dirty="0" err="1" smtClean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Luchikhina</a:t>
            </a:r>
            <a:r>
              <a:rPr lang="en-US" sz="3200" i="1" dirty="0" smtClean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 and Natalia V. </a:t>
            </a:r>
            <a:r>
              <a:rPr lang="en-US" sz="3200" i="1" dirty="0" err="1" smtClean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Elfimova</a:t>
            </a:r>
            <a:r>
              <a:rPr lang="en-US" sz="3200" i="1" dirty="0" smtClean="0">
                <a:solidFill>
                  <a:schemeClr val="bg1">
                    <a:lumMod val="95000"/>
                  </a:schemeClr>
                </a:solidFill>
                <a:latin typeface="Franklin Gothic Book" panose="020B0503020102020204" pitchFamily="34" charset="0"/>
              </a:rPr>
              <a:t> are highly educated and supportive professors who are always ready to help and give wise advice about anything. They literally convey their enthusiasm and passion for their work.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516935" y="5721455"/>
            <a:ext cx="143295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latin typeface="Franklin Gothic Book" panose="020B0503020102020204" pitchFamily="34" charset="0"/>
              </a:rPr>
              <a:t>Since  201</a:t>
            </a:r>
            <a:r>
              <a:rPr lang="ru-RU" sz="3200" b="1" i="1" dirty="0" smtClean="0">
                <a:latin typeface="Franklin Gothic Book" panose="020B0503020102020204" pitchFamily="34" charset="0"/>
              </a:rPr>
              <a:t>7</a:t>
            </a:r>
            <a:r>
              <a:rPr lang="en-US" sz="3200" b="1" i="1" dirty="0" smtClean="0">
                <a:latin typeface="Franklin Gothic Book" panose="020B0503020102020204" pitchFamily="34" charset="0"/>
              </a:rPr>
              <a:t> the program has</a:t>
            </a:r>
            <a:r>
              <a:rPr lang="ru-RU" sz="3200" b="1" i="1" dirty="0" smtClean="0">
                <a:latin typeface="Franklin Gothic Book" panose="020B0503020102020204" pitchFamily="34" charset="0"/>
              </a:rPr>
              <a:t> </a:t>
            </a:r>
            <a:r>
              <a:rPr lang="en-US" sz="3200" b="1" i="1" dirty="0" smtClean="0">
                <a:latin typeface="Franklin Gothic Book" panose="020B0503020102020204" pitchFamily="34" charset="0"/>
              </a:rPr>
              <a:t>been providing culture understanding trainings and team-building events</a:t>
            </a:r>
            <a:r>
              <a:rPr lang="ru-RU" sz="3200" b="1" i="1" dirty="0" smtClean="0">
                <a:latin typeface="Franklin Gothic Book" panose="020B0503020102020204" pitchFamily="34" charset="0"/>
              </a:rPr>
              <a:t>.</a:t>
            </a:r>
            <a:r>
              <a:rPr lang="en-US" sz="3200" b="1" i="1" dirty="0" smtClean="0">
                <a:latin typeface="Franklin Gothic Book" panose="020B0503020102020204" pitchFamily="34" charset="0"/>
              </a:rPr>
              <a:t> The participants of the project are NSTU </a:t>
            </a:r>
            <a:r>
              <a:rPr lang="en-US" sz="3200" b="1" i="1" dirty="0">
                <a:latin typeface="Franklin Gothic Book" panose="020B0503020102020204" pitchFamily="34" charset="0"/>
              </a:rPr>
              <a:t>Translation program </a:t>
            </a:r>
            <a:r>
              <a:rPr lang="en-US" sz="3200" b="1" i="1" dirty="0" smtClean="0">
                <a:latin typeface="Franklin Gothic Book" panose="020B0503020102020204" pitchFamily="34" charset="0"/>
              </a:rPr>
              <a:t>trainees and students of </a:t>
            </a:r>
            <a:r>
              <a:rPr lang="en-US" sz="3200" b="1" i="1" dirty="0">
                <a:latin typeface="Franklin Gothic Book" panose="020B0503020102020204" pitchFamily="34" charset="0"/>
              </a:rPr>
              <a:t>HSRM  (Hoch </a:t>
            </a:r>
            <a:r>
              <a:rPr lang="en-US" sz="3200" b="1" i="1" dirty="0" err="1">
                <a:latin typeface="Franklin Gothic Book" panose="020B0503020102020204" pitchFamily="34" charset="0"/>
              </a:rPr>
              <a:t>Schule</a:t>
            </a:r>
            <a:r>
              <a:rPr lang="en-US" sz="3200" b="1" i="1" dirty="0">
                <a:latin typeface="Franklin Gothic Book" panose="020B0503020102020204" pitchFamily="34" charset="0"/>
              </a:rPr>
              <a:t> </a:t>
            </a:r>
            <a:r>
              <a:rPr lang="en-US" sz="3200" b="1" i="1" dirty="0" err="1">
                <a:latin typeface="Franklin Gothic Book" panose="020B0503020102020204" pitchFamily="34" charset="0"/>
              </a:rPr>
              <a:t>Reihn</a:t>
            </a:r>
            <a:r>
              <a:rPr lang="en-US" sz="3200" b="1" i="1" dirty="0">
                <a:latin typeface="Franklin Gothic Book" panose="020B0503020102020204" pitchFamily="34" charset="0"/>
              </a:rPr>
              <a:t> </a:t>
            </a:r>
            <a:r>
              <a:rPr lang="en-US" sz="3200" b="1" i="1" dirty="0" smtClean="0">
                <a:latin typeface="Franklin Gothic Book" panose="020B0503020102020204" pitchFamily="34" charset="0"/>
              </a:rPr>
              <a:t>Mein), Germany.</a:t>
            </a:r>
            <a:endParaRPr lang="ru-RU" sz="3200" b="1" i="1" dirty="0">
              <a:latin typeface="Franklin Gothic Book" panose="020B05030201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516936" y="7435131"/>
            <a:ext cx="7128792" cy="70788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OUR AIMS</a:t>
            </a:r>
            <a:endParaRPr lang="ru-RU" sz="4000" b="1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516937" y="8132559"/>
            <a:ext cx="71287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i="1" dirty="0" smtClean="0">
                <a:latin typeface="Franklin Gothic Book" panose="020B0503020102020204" pitchFamily="34" charset="0"/>
              </a:rPr>
              <a:t>Discuss </a:t>
            </a:r>
            <a:r>
              <a:rPr lang="en-US" sz="3200" i="1" dirty="0">
                <a:latin typeface="Franklin Gothic Book" panose="020B0503020102020204" pitchFamily="34" charset="0"/>
              </a:rPr>
              <a:t>cultural </a:t>
            </a:r>
            <a:r>
              <a:rPr lang="en-US" sz="3200" i="1" dirty="0" smtClean="0">
                <a:latin typeface="Franklin Gothic Book" panose="020B0503020102020204" pitchFamily="34" charset="0"/>
              </a:rPr>
              <a:t>theories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i="1" dirty="0" smtClean="0">
                <a:latin typeface="Franklin Gothic Book" panose="020B0503020102020204" pitchFamily="34" charset="0"/>
              </a:rPr>
              <a:t>Analyze and compare </a:t>
            </a:r>
            <a:r>
              <a:rPr lang="en-US" sz="3200" i="1" dirty="0">
                <a:latin typeface="Franklin Gothic Book" panose="020B0503020102020204" pitchFamily="34" charset="0"/>
              </a:rPr>
              <a:t>cultures </a:t>
            </a:r>
            <a:r>
              <a:rPr lang="en-US" sz="3200" i="1" dirty="0" smtClean="0">
                <a:latin typeface="Franklin Gothic Book" panose="020B0503020102020204" pitchFamily="34" charset="0"/>
              </a:rPr>
              <a:t>and different ways of life at university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i="1" dirty="0" smtClean="0">
                <a:latin typeface="Franklin Gothic Book" panose="020B0503020102020204" pitchFamily="34" charset="0"/>
              </a:rPr>
              <a:t>Collaborate with students from HSRM University to research information and complete activities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4113780" y="11191741"/>
            <a:ext cx="6732748" cy="70788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WHAT WE DISCUSSED</a:t>
            </a:r>
            <a:endParaRPr lang="ru-RU" sz="4000" b="1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1046" name="Picture 22" descr="https://pp.userapi.com/c846324/v846324915/17455d/2oNiZmb6h-g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94" t="19304" r="-932" b="45132"/>
          <a:stretch/>
        </p:blipFill>
        <p:spPr bwMode="auto">
          <a:xfrm>
            <a:off x="14509824" y="7435131"/>
            <a:ext cx="2996981" cy="19979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50" name="Picture 26" descr="https://pp.userapi.com/c847122/v847122915/17ef57/qD_cIljrSe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968" y="12040796"/>
            <a:ext cx="1944216" cy="3459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ttps://pp.userapi.com/c849332/v849332915/10b7d1/_AZWLcy3Ia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21299" y="12040796"/>
            <a:ext cx="1944216" cy="3459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Группа 31"/>
          <p:cNvGrpSpPr/>
          <p:nvPr/>
        </p:nvGrpSpPr>
        <p:grpSpPr>
          <a:xfrm>
            <a:off x="407385" y="17002322"/>
            <a:ext cx="13147511" cy="1738065"/>
            <a:chOff x="7482993" y="24357011"/>
            <a:chExt cx="13147511" cy="1594049"/>
          </a:xfrm>
          <a:solidFill>
            <a:srgbClr val="062604"/>
          </a:solidFill>
        </p:grpSpPr>
        <p:sp>
          <p:nvSpPr>
            <p:cNvPr id="29" name="Скругленный прямоугольник 28"/>
            <p:cNvSpPr/>
            <p:nvPr/>
          </p:nvSpPr>
          <p:spPr>
            <a:xfrm>
              <a:off x="7482993" y="24357011"/>
              <a:ext cx="13147511" cy="108012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Равнобедренный треугольник 30"/>
            <p:cNvSpPr/>
            <p:nvPr/>
          </p:nvSpPr>
          <p:spPr>
            <a:xfrm rot="11980116">
              <a:off x="18971883" y="25027150"/>
              <a:ext cx="864096" cy="923910"/>
            </a:xfrm>
            <a:prstGeom prst="triangle">
              <a:avLst>
                <a:gd name="adj" fmla="val 1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336200" y="20828619"/>
            <a:ext cx="13237520" cy="1594049"/>
            <a:chOff x="7482993" y="24357011"/>
            <a:chExt cx="13147511" cy="1594049"/>
          </a:xfrm>
          <a:solidFill>
            <a:srgbClr val="062604"/>
          </a:solidFill>
        </p:grpSpPr>
        <p:sp>
          <p:nvSpPr>
            <p:cNvPr id="56" name="Скругленный прямоугольник 55"/>
            <p:cNvSpPr/>
            <p:nvPr/>
          </p:nvSpPr>
          <p:spPr>
            <a:xfrm>
              <a:off x="7482993" y="24357011"/>
              <a:ext cx="13147511" cy="108012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7" name="Равнобедренный треугольник 56"/>
            <p:cNvSpPr/>
            <p:nvPr/>
          </p:nvSpPr>
          <p:spPr>
            <a:xfrm rot="11980116">
              <a:off x="18971883" y="25027150"/>
              <a:ext cx="864096" cy="923910"/>
            </a:xfrm>
            <a:prstGeom prst="triangle">
              <a:avLst>
                <a:gd name="adj" fmla="val 1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58" name="Группа 57"/>
          <p:cNvGrpSpPr/>
          <p:nvPr/>
        </p:nvGrpSpPr>
        <p:grpSpPr>
          <a:xfrm flipH="1">
            <a:off x="396859" y="18954727"/>
            <a:ext cx="13158036" cy="1729876"/>
            <a:chOff x="7482993" y="24357011"/>
            <a:chExt cx="13147511" cy="1594049"/>
          </a:xfrm>
          <a:solidFill>
            <a:schemeClr val="accent2">
              <a:lumMod val="50000"/>
            </a:schemeClr>
          </a:solidFill>
        </p:grpSpPr>
        <p:sp>
          <p:nvSpPr>
            <p:cNvPr id="59" name="Скругленный прямоугольник 58"/>
            <p:cNvSpPr/>
            <p:nvPr/>
          </p:nvSpPr>
          <p:spPr>
            <a:xfrm>
              <a:off x="7482993" y="24357011"/>
              <a:ext cx="13147511" cy="108012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0" name="Равнобедренный треугольник 59"/>
            <p:cNvSpPr/>
            <p:nvPr/>
          </p:nvSpPr>
          <p:spPr>
            <a:xfrm rot="11980116">
              <a:off x="18971883" y="25027150"/>
              <a:ext cx="864096" cy="923910"/>
            </a:xfrm>
            <a:prstGeom prst="triangle">
              <a:avLst>
                <a:gd name="adj" fmla="val 1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593457" y="17015097"/>
            <a:ext cx="127454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“I absolutely loved it! Now I can understand other cultures more – it’s really awesome!”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93456" y="18959313"/>
            <a:ext cx="127454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“I am very happy that I’m enrolled in this course and I will </a:t>
            </a:r>
            <a:r>
              <a:rPr lang="en-US" sz="3200" dirty="0" err="1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certanly</a:t>
            </a:r>
            <a:r>
              <a:rPr lang="en-US" sz="3200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 search for additional information about Russia, on a daily basis!”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12280" y="21045805"/>
            <a:ext cx="12745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“Everything was wonderful! Cultural insights were an eye opener.”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7146184" y="18155612"/>
            <a:ext cx="45905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Franklin Gothic Book" panose="020B0503020102020204" pitchFamily="34" charset="0"/>
              </a:rPr>
              <a:t>Evgeny</a:t>
            </a:r>
            <a:r>
              <a:rPr lang="en-US" sz="3200" b="1" dirty="0" smtClean="0">
                <a:latin typeface="Franklin Gothic Book" panose="020B0503020102020204" pitchFamily="34" charset="0"/>
              </a:rPr>
              <a:t> </a:t>
            </a:r>
            <a:r>
              <a:rPr lang="en-US" sz="3200" b="1" dirty="0" err="1" smtClean="0">
                <a:latin typeface="Franklin Gothic Book" panose="020B0503020102020204" pitchFamily="34" charset="0"/>
              </a:rPr>
              <a:t>Lakomov</a:t>
            </a:r>
            <a:r>
              <a:rPr lang="en-US" sz="3200" dirty="0" smtClean="0">
                <a:latin typeface="Franklin Gothic Book" panose="020B0503020102020204" pitchFamily="34" charset="0"/>
              </a:rPr>
              <a:t>, Russia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7237016" y="21918612"/>
            <a:ext cx="45905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Franklin Gothic Book" panose="020B0503020102020204" pitchFamily="34" charset="0"/>
              </a:rPr>
              <a:t>Elizaveta </a:t>
            </a:r>
            <a:r>
              <a:rPr lang="en-US" sz="3200" b="1" dirty="0" err="1" smtClean="0">
                <a:latin typeface="Franklin Gothic Book" panose="020B0503020102020204" pitchFamily="34" charset="0"/>
              </a:rPr>
              <a:t>Bykova</a:t>
            </a:r>
            <a:r>
              <a:rPr lang="en-US" sz="3200" dirty="0" smtClean="0">
                <a:latin typeface="Franklin Gothic Book" panose="020B0503020102020204" pitchFamily="34" charset="0"/>
              </a:rPr>
              <a:t>, Russia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2271347" y="20099828"/>
            <a:ext cx="45905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Franklin Gothic Book" panose="020B0503020102020204" pitchFamily="34" charset="0"/>
              </a:rPr>
              <a:t>Chris Torres</a:t>
            </a:r>
            <a:r>
              <a:rPr lang="en-US" sz="3200" dirty="0" smtClean="0">
                <a:latin typeface="Franklin Gothic Book" panose="020B0503020102020204" pitchFamily="34" charset="0"/>
              </a:rPr>
              <a:t>, Germany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5" t="12496" r="-515" b="37504"/>
          <a:stretch/>
        </p:blipFill>
        <p:spPr bwMode="auto">
          <a:xfrm>
            <a:off x="17678176" y="7435131"/>
            <a:ext cx="3007868" cy="20052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54" name="Picture 30" descr="https://www.decodeit.ru/image.php?type=qr&amp;value=http%3A%2F%2Fperevod-tf.nstu.ru%2F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204" t="6707" r="8204" b="6707"/>
          <a:stretch/>
        </p:blipFill>
        <p:spPr bwMode="auto">
          <a:xfrm>
            <a:off x="540272" y="15266092"/>
            <a:ext cx="1335552" cy="1383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ÐÐ°ÑÑÐ¸Ð½ÐºÐ¸ Ð¿Ð¾ Ð·Ð°Ð¿ÑÐ¾ÑÑ nstu logo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25785" y="15487833"/>
            <a:ext cx="1206775" cy="100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ÐÐ°ÑÑÐ¸Ð½ÐºÐ¸ Ð¿Ð¾ Ð·Ð°Ð¿ÑÐ¾ÑÑ hsrm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02892" y="15428019"/>
            <a:ext cx="2863535" cy="105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0" name="Прямоугольник 69"/>
          <p:cNvSpPr/>
          <p:nvPr/>
        </p:nvSpPr>
        <p:spPr>
          <a:xfrm>
            <a:off x="14293799" y="9609887"/>
            <a:ext cx="655272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i="1" dirty="0" smtClean="0">
                <a:latin typeface="Franklin Gothic Book" panose="020B0503020102020204" pitchFamily="34" charset="0"/>
              </a:rPr>
              <a:t>Pascal and Lukas – trainees </a:t>
            </a:r>
            <a:r>
              <a:rPr lang="en-US" sz="3200" i="1" dirty="0">
                <a:latin typeface="Franklin Gothic Book" panose="020B0503020102020204" pitchFamily="34" charset="0"/>
              </a:rPr>
              <a:t>f</a:t>
            </a:r>
            <a:r>
              <a:rPr lang="en-US" sz="3200" i="1" dirty="0" smtClean="0">
                <a:latin typeface="Franklin Gothic Book" panose="020B0503020102020204" pitchFamily="34" charset="0"/>
              </a:rPr>
              <a:t>rom Germany, who were also a part of our NSTU team </a:t>
            </a:r>
            <a:endParaRPr lang="ru-RU" sz="3200" i="1" dirty="0">
              <a:latin typeface="Franklin Gothic Book" panose="020B0503020102020204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516936" y="11191741"/>
            <a:ext cx="7128792" cy="70788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HOW WE GOT IN TOUCH</a:t>
            </a:r>
            <a:endParaRPr lang="ru-RU" sz="4000" b="1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3" name="Picture 2" descr="https://pp.userapi.com/c851528/v851528701/9758e/C8tEOkGXl84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11879" y="12040796"/>
            <a:ext cx="1945817" cy="3459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Прямоугольник 71"/>
          <p:cNvSpPr/>
          <p:nvPr/>
        </p:nvSpPr>
        <p:spPr>
          <a:xfrm>
            <a:off x="6516936" y="15502929"/>
            <a:ext cx="71287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i="1" dirty="0" smtClean="0">
                <a:latin typeface="Franklin Gothic Book" panose="020B0503020102020204" pitchFamily="34" charset="0"/>
              </a:rPr>
              <a:t>We used different messengers and apps for videoconferencing</a:t>
            </a:r>
            <a:endParaRPr lang="ru-RU" sz="3200" i="1" dirty="0">
              <a:latin typeface="Franklin Gothic Book" panose="020B050302010202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4041771" y="11899627"/>
            <a:ext cx="680475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i="1" dirty="0" smtClean="0">
                <a:latin typeface="Franklin Gothic Book" panose="020B0503020102020204" pitchFamily="34" charset="0"/>
              </a:rPr>
              <a:t>Our personal interests &amp; ambitions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i="1" dirty="0" smtClean="0">
                <a:latin typeface="Franklin Gothic Book" panose="020B0503020102020204" pitchFamily="34" charset="0"/>
              </a:rPr>
              <a:t>University Life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i="1" dirty="0" smtClean="0">
                <a:latin typeface="Franklin Gothic Book" panose="020B0503020102020204" pitchFamily="34" charset="0"/>
              </a:rPr>
              <a:t>Cultural differences / taboos / dos and don’ts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i="1" dirty="0" smtClean="0">
                <a:latin typeface="Franklin Gothic Book" panose="020B0503020102020204" pitchFamily="34" charset="0"/>
              </a:rPr>
              <a:t>Our final presentations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4115454" y="14779947"/>
            <a:ext cx="6731074" cy="70788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THE RESULTS</a:t>
            </a:r>
            <a:endParaRPr lang="ru-RU" sz="4000" b="1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33" t="15112" r="4201" b="27578"/>
          <a:stretch/>
        </p:blipFill>
        <p:spPr>
          <a:xfrm>
            <a:off x="14107765" y="15666228"/>
            <a:ext cx="6738763" cy="31461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6" name="Прямоугольник 75"/>
          <p:cNvSpPr/>
          <p:nvPr/>
        </p:nvSpPr>
        <p:spPr>
          <a:xfrm>
            <a:off x="14115454" y="18887305"/>
            <a:ext cx="673107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i="1" dirty="0" smtClean="0">
                <a:latin typeface="Franklin Gothic Book" panose="020B0503020102020204" pitchFamily="34" charset="0"/>
              </a:rPr>
              <a:t>At the final videoconference in joint groups of NSTU and HSRM students we prepared our final presentations and showed them to everybody.</a:t>
            </a:r>
            <a:endParaRPr lang="ru-RU" sz="3200" i="1" dirty="0">
              <a:latin typeface="Franklin Gothic Book" panose="020B0503020102020204" pitchFamily="34" charset="0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14115454" y="21056837"/>
            <a:ext cx="6731074" cy="70788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WHAT’S NEXT?</a:t>
            </a:r>
            <a:endParaRPr lang="ru-RU" sz="4000" b="1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55" t="26846" r="3091" b="23714"/>
          <a:stretch/>
        </p:blipFill>
        <p:spPr>
          <a:xfrm>
            <a:off x="14141267" y="21908739"/>
            <a:ext cx="6731075" cy="26621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284" t="2607" r="13626" b="2607"/>
          <a:stretch/>
        </p:blipFill>
        <p:spPr>
          <a:xfrm>
            <a:off x="14141267" y="26118567"/>
            <a:ext cx="3279003" cy="32790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544" t="17196" r="544" b="7803"/>
          <a:stretch/>
        </p:blipFill>
        <p:spPr>
          <a:xfrm>
            <a:off x="17593339" y="26118568"/>
            <a:ext cx="3279003" cy="32790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8" name="Прямоугольник 77"/>
          <p:cNvSpPr/>
          <p:nvPr/>
        </p:nvSpPr>
        <p:spPr>
          <a:xfrm>
            <a:off x="14115453" y="24575937"/>
            <a:ext cx="67310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i="1" dirty="0" smtClean="0">
                <a:latin typeface="Franklin Gothic Book" panose="020B0503020102020204" pitchFamily="34" charset="0"/>
              </a:rPr>
              <a:t>We spent wonderful time celebrating Christmas and New Year </a:t>
            </a:r>
            <a:r>
              <a:rPr lang="en-US" sz="3200" i="1" dirty="0">
                <a:latin typeface="Franklin Gothic Book" panose="020B0503020102020204" pitchFamily="34" charset="0"/>
              </a:rPr>
              <a:t>in </a:t>
            </a:r>
            <a:endParaRPr lang="en-US" sz="3200" i="1" dirty="0" smtClean="0">
              <a:latin typeface="Franklin Gothic Book" panose="020B0503020102020204" pitchFamily="34" charset="0"/>
            </a:endParaRPr>
          </a:p>
          <a:p>
            <a:pPr algn="ctr"/>
            <a:r>
              <a:rPr lang="en-US" sz="3200" i="1" dirty="0" smtClean="0">
                <a:latin typeface="Franklin Gothic Book" panose="020B0503020102020204" pitchFamily="34" charset="0"/>
              </a:rPr>
              <a:t>Russian &amp; Germany traditions.</a:t>
            </a:r>
            <a:endParaRPr lang="ru-RU" sz="3200" i="1" dirty="0">
              <a:latin typeface="Franklin Gothic Book" panose="020B0503020102020204" pitchFamily="34" charset="0"/>
            </a:endParaRPr>
          </a:p>
        </p:txBody>
      </p:sp>
      <p:pic>
        <p:nvPicPr>
          <p:cNvPr id="21" name="Picture 6" descr="https://pp.userapi.com/c622525/v622525694/3145f/CUMIG8fGgCM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6576" y="15500028"/>
            <a:ext cx="1130729" cy="99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Прямоугольник 33"/>
          <p:cNvSpPr/>
          <p:nvPr/>
        </p:nvSpPr>
        <p:spPr>
          <a:xfrm>
            <a:off x="629968" y="14283697"/>
            <a:ext cx="588696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kaf_iy_tf@corp.nstu.ru</a:t>
            </a:r>
            <a:endParaRPr lang="ru-RU" sz="2000" dirty="0" smtClean="0"/>
          </a:p>
          <a:p>
            <a:r>
              <a:rPr lang="en-US" sz="2000" dirty="0" smtClean="0"/>
              <a:t>perevod-tf.nstu.ru</a:t>
            </a:r>
            <a:endParaRPr lang="ru-RU" sz="2000" dirty="0" smtClean="0"/>
          </a:p>
          <a:p>
            <a:r>
              <a:rPr lang="en-US" sz="2000" dirty="0" smtClean="0"/>
              <a:t>+7 (383) 346-03-23, +7 (383) 346-12-85</a:t>
            </a:r>
          </a:p>
          <a:p>
            <a:endParaRPr lang="ru-RU" sz="2000" dirty="0"/>
          </a:p>
        </p:txBody>
      </p:sp>
      <p:grpSp>
        <p:nvGrpSpPr>
          <p:cNvPr id="79" name="Группа 78"/>
          <p:cNvGrpSpPr/>
          <p:nvPr/>
        </p:nvGrpSpPr>
        <p:grpSpPr>
          <a:xfrm flipH="1">
            <a:off x="396256" y="22627135"/>
            <a:ext cx="13158036" cy="1729876"/>
            <a:chOff x="7482993" y="24357011"/>
            <a:chExt cx="13147511" cy="1594049"/>
          </a:xfrm>
          <a:solidFill>
            <a:schemeClr val="accent2">
              <a:lumMod val="50000"/>
            </a:schemeClr>
          </a:solidFill>
        </p:grpSpPr>
        <p:sp>
          <p:nvSpPr>
            <p:cNvPr id="80" name="Скругленный прямоугольник 79"/>
            <p:cNvSpPr/>
            <p:nvPr/>
          </p:nvSpPr>
          <p:spPr>
            <a:xfrm>
              <a:off x="7482993" y="24357011"/>
              <a:ext cx="13147511" cy="108012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Равнобедренный треугольник 80"/>
            <p:cNvSpPr/>
            <p:nvPr/>
          </p:nvSpPr>
          <p:spPr>
            <a:xfrm rot="11980116">
              <a:off x="18971883" y="25027150"/>
              <a:ext cx="864096" cy="923910"/>
            </a:xfrm>
            <a:prstGeom prst="triangle">
              <a:avLst>
                <a:gd name="adj" fmla="val 1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2" name="TextBox 81"/>
          <p:cNvSpPr txBox="1"/>
          <p:nvPr/>
        </p:nvSpPr>
        <p:spPr>
          <a:xfrm>
            <a:off x="612280" y="22908140"/>
            <a:ext cx="12745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Franklin Gothic Book" panose="020B0503020102020204" pitchFamily="34" charset="0"/>
              </a:rPr>
              <a:t>“This project has ignited a fire in the hearts and eyes of the students!”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2268464" y="23844244"/>
            <a:ext cx="45905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Franklin Gothic Book" panose="020B0503020102020204" pitchFamily="34" charset="0"/>
              </a:rPr>
              <a:t>Oleg </a:t>
            </a:r>
            <a:r>
              <a:rPr lang="en-US" sz="3200" b="1" dirty="0" err="1">
                <a:latin typeface="Franklin Gothic Book" panose="020B0503020102020204" pitchFamily="34" charset="0"/>
              </a:rPr>
              <a:t>Marilov</a:t>
            </a:r>
            <a:r>
              <a:rPr lang="en-US" sz="3200" dirty="0" smtClean="0">
                <a:latin typeface="Franklin Gothic Book" panose="020B0503020102020204" pitchFamily="34" charset="0"/>
              </a:rPr>
              <a:t>, Russia</a:t>
            </a:r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336200" y="24501045"/>
            <a:ext cx="13237520" cy="1786818"/>
          </a:xfrm>
          <a:prstGeom prst="roundRect">
            <a:avLst/>
          </a:prstGeom>
          <a:solidFill>
            <a:srgbClr val="0626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4" name="Равнобедренный треугольник 93"/>
          <p:cNvSpPr/>
          <p:nvPr/>
        </p:nvSpPr>
        <p:spPr>
          <a:xfrm rot="9619884" flipH="1">
            <a:off x="1188162" y="28926722"/>
            <a:ext cx="864788" cy="1002635"/>
          </a:xfrm>
          <a:prstGeom prst="triangle">
            <a:avLst>
              <a:gd name="adj" fmla="val 100000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TextBox 86"/>
          <p:cNvSpPr txBox="1"/>
          <p:nvPr/>
        </p:nvSpPr>
        <p:spPr>
          <a:xfrm>
            <a:off x="612280" y="24573035"/>
            <a:ext cx="12745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Franklin Gothic Book" panose="020B0503020102020204" pitchFamily="34" charset="0"/>
              </a:rPr>
              <a:t>“I am glad that the German students were also very passionate about the project, and we were in touch with the guys every </a:t>
            </a:r>
            <a:r>
              <a:rPr lang="en-US" sz="3200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day. </a:t>
            </a:r>
            <a:r>
              <a:rPr lang="en-US" sz="3200" dirty="0">
                <a:solidFill>
                  <a:schemeClr val="bg1"/>
                </a:solidFill>
                <a:latin typeface="Franklin Gothic Book" panose="020B0503020102020204" pitchFamily="34" charset="0"/>
              </a:rPr>
              <a:t>We are still communicating, because we have really got to know each other..”</a:t>
            </a:r>
            <a:endParaRPr lang="en-US" sz="3200" dirty="0" smtClean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6660952" y="26364524"/>
            <a:ext cx="5166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Franklin Gothic Book" panose="020B0503020102020204" pitchFamily="34" charset="0"/>
              </a:rPr>
              <a:t>Elizabeth </a:t>
            </a:r>
            <a:r>
              <a:rPr lang="en-US" sz="3200" b="1" dirty="0" err="1">
                <a:latin typeface="Franklin Gothic Book" panose="020B0503020102020204" pitchFamily="34" charset="0"/>
              </a:rPr>
              <a:t>Tkachenko</a:t>
            </a:r>
            <a:r>
              <a:rPr lang="en-US" sz="3200" dirty="0" smtClean="0">
                <a:latin typeface="Franklin Gothic Book" panose="020B0503020102020204" pitchFamily="34" charset="0"/>
              </a:rPr>
              <a:t>, Russia</a:t>
            </a:r>
          </a:p>
        </p:txBody>
      </p:sp>
      <p:grpSp>
        <p:nvGrpSpPr>
          <p:cNvPr id="89" name="Группа 88"/>
          <p:cNvGrpSpPr/>
          <p:nvPr/>
        </p:nvGrpSpPr>
        <p:grpSpPr>
          <a:xfrm flipH="1">
            <a:off x="396256" y="27019644"/>
            <a:ext cx="13158036" cy="2484620"/>
            <a:chOff x="7482993" y="24357009"/>
            <a:chExt cx="13147511" cy="1446538"/>
          </a:xfrm>
          <a:solidFill>
            <a:schemeClr val="accent2">
              <a:lumMod val="50000"/>
            </a:schemeClr>
          </a:solidFill>
        </p:grpSpPr>
        <p:sp>
          <p:nvSpPr>
            <p:cNvPr id="90" name="Скругленный прямоугольник 89"/>
            <p:cNvSpPr/>
            <p:nvPr/>
          </p:nvSpPr>
          <p:spPr>
            <a:xfrm>
              <a:off x="7482993" y="24357009"/>
              <a:ext cx="13147511" cy="1337429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Равнобедренный треугольник 90"/>
            <p:cNvSpPr/>
            <p:nvPr/>
          </p:nvSpPr>
          <p:spPr>
            <a:xfrm rot="11980116">
              <a:off x="19070850" y="25222287"/>
              <a:ext cx="864096" cy="581260"/>
            </a:xfrm>
            <a:prstGeom prst="triangle">
              <a:avLst>
                <a:gd name="adj" fmla="val 10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92" name="TextBox 91"/>
          <p:cNvSpPr txBox="1"/>
          <p:nvPr/>
        </p:nvSpPr>
        <p:spPr>
          <a:xfrm>
            <a:off x="612280" y="27119444"/>
            <a:ext cx="127454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Franklin Gothic Book" panose="020B0503020102020204" pitchFamily="34" charset="0"/>
              </a:rPr>
              <a:t>“Participation in the </a:t>
            </a:r>
            <a:r>
              <a:rPr lang="en-US" sz="32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telecollaborative</a:t>
            </a:r>
            <a:r>
              <a:rPr lang="en-US" sz="32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project was the most memorable event of the last year of study. </a:t>
            </a:r>
            <a:r>
              <a:rPr lang="en-US" sz="3200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It is </a:t>
            </a:r>
            <a:r>
              <a:rPr lang="en-US" sz="3200" dirty="0">
                <a:solidFill>
                  <a:schemeClr val="bg1"/>
                </a:solidFill>
                <a:latin typeface="Franklin Gothic Book" panose="020B0503020102020204" pitchFamily="34" charset="0"/>
              </a:rPr>
              <a:t>a great opportunity to overcome language barrier, to learn more about other cultures and to understand our own culture.”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2268464" y="29388860"/>
            <a:ext cx="45905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Franklin Gothic Book" panose="020B0503020102020204" pitchFamily="34" charset="0"/>
              </a:rPr>
              <a:t>Vera </a:t>
            </a:r>
            <a:r>
              <a:rPr lang="en-US" sz="3200" b="1" dirty="0" err="1">
                <a:latin typeface="Franklin Gothic Book" panose="020B0503020102020204" pitchFamily="34" charset="0"/>
              </a:rPr>
              <a:t>Elanakova</a:t>
            </a:r>
            <a:r>
              <a:rPr lang="en-US" sz="3200" dirty="0" smtClean="0">
                <a:latin typeface="Franklin Gothic Book" panose="020B0503020102020204" pitchFamily="34" charset="0"/>
              </a:rPr>
              <a:t>, Russia</a:t>
            </a:r>
          </a:p>
        </p:txBody>
      </p:sp>
      <p:sp>
        <p:nvSpPr>
          <p:cNvPr id="95" name="Равнобедренный треугольник 94"/>
          <p:cNvSpPr/>
          <p:nvPr/>
        </p:nvSpPr>
        <p:spPr>
          <a:xfrm rot="11980116">
            <a:off x="11903625" y="25916633"/>
            <a:ext cx="870012" cy="923910"/>
          </a:xfrm>
          <a:prstGeom prst="triangle">
            <a:avLst>
              <a:gd name="adj" fmla="val 100000"/>
            </a:avLst>
          </a:prstGeom>
          <a:solidFill>
            <a:srgbClr val="0626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744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</TotalTime>
  <Words>416</Words>
  <Application>Microsoft Office PowerPoint</Application>
  <PresentationFormat>Произвольный</PresentationFormat>
  <Paragraphs>39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Елизавета</dc:creator>
  <cp:lastModifiedBy>Лариса ЛУЧИХИНА</cp:lastModifiedBy>
  <cp:revision>41</cp:revision>
  <dcterms:created xsi:type="dcterms:W3CDTF">2019-01-17T09:57:44Z</dcterms:created>
  <dcterms:modified xsi:type="dcterms:W3CDTF">2019-02-27T06:40:03Z</dcterms:modified>
</cp:coreProperties>
</file>