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1" r:id="rId3"/>
    <p:sldId id="262" r:id="rId4"/>
    <p:sldId id="272" r:id="rId5"/>
    <p:sldId id="268" r:id="rId6"/>
    <p:sldId id="269" r:id="rId7"/>
    <p:sldId id="273" r:id="rId8"/>
    <p:sldId id="258" r:id="rId9"/>
    <p:sldId id="271" r:id="rId10"/>
    <p:sldId id="260" r:id="rId11"/>
    <p:sldId id="263" r:id="rId12"/>
    <p:sldId id="265" r:id="rId13"/>
    <p:sldId id="266" r:id="rId14"/>
    <p:sldId id="270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дим Р. Мавлюкеев" initials="ВРМ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69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F389-C5DB-444C-9F63-6E8C6CEFE01A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897CA-57CA-457A-80A6-A5F36E451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0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1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9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3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6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4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5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7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4DEF-E0E9-4C5B-999A-40D9BE6752B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4C18-1D85-4D14-BBB1-983219329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5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092" y="1336761"/>
            <a:ext cx="11992708" cy="2387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400" dirty="0">
                <a:solidFill>
                  <a:srgbClr val="000000"/>
                </a:solidFill>
                <a:latin typeface="+mn-lt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+mn-lt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развития</a:t>
            </a:r>
            <a:r>
              <a:rPr lang="ru-RU" sz="2400" dirty="0">
                <a:solidFill>
                  <a:srgbClr val="000000"/>
                </a:solidFill>
                <a:latin typeface="+mn-lt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+mn-lt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+mn-lt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+mn-lt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бюджетного образовательного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b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«НОВОСИБИРСКИЙ ГОСУДАРСТВЕННЫЙ ТЕХНИЧЕСКИЙ УНИВЕРСИТЕТ»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2021-2030 годы</a:t>
            </a:r>
            <a:endParaRPr lang="ru-RU" sz="2400" dirty="0">
              <a:solidFill>
                <a:srgbClr val="000000"/>
              </a:solidFill>
              <a:effectLst/>
              <a:latin typeface="+mn-lt"/>
              <a:ea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5953" y="4089671"/>
            <a:ext cx="9144000" cy="483234"/>
          </a:xfrm>
        </p:spPr>
        <p:txBody>
          <a:bodyPr>
            <a:normAutofit/>
          </a:bodyPr>
          <a:lstStyle/>
          <a:p>
            <a:r>
              <a:rPr lang="ru-RU" sz="2600" dirty="0"/>
              <a:t>р</a:t>
            </a:r>
            <a:r>
              <a:rPr lang="ru-RU" sz="2600" dirty="0" smtClean="0"/>
              <a:t>ектор </a:t>
            </a:r>
            <a:r>
              <a:rPr lang="ru-RU" sz="2600" b="1" dirty="0"/>
              <a:t>Анатолий Андреевич</a:t>
            </a:r>
            <a:r>
              <a:rPr lang="ru-RU" sz="2600" dirty="0"/>
              <a:t> </a:t>
            </a:r>
            <a:r>
              <a:rPr lang="ru-RU" sz="2600" b="1" dirty="0" err="1" smtClean="0"/>
              <a:t>Батаев</a:t>
            </a:r>
            <a:endParaRPr lang="ru-RU" sz="2600" dirty="0" smtClean="0"/>
          </a:p>
        </p:txBody>
      </p:sp>
      <p:pic>
        <p:nvPicPr>
          <p:cNvPr id="4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593908"/>
            <a:ext cx="1302594" cy="420564"/>
          </a:xfrm>
          <a:prstGeom prst="rect">
            <a:avLst/>
          </a:prstGeom>
          <a:noFill/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7281671-6991-4370-BBBF-080ED7A8662B}"/>
              </a:ext>
            </a:extLst>
          </p:cNvPr>
          <p:cNvSpPr/>
          <p:nvPr/>
        </p:nvSpPr>
        <p:spPr>
          <a:xfrm>
            <a:off x="569143" y="5798730"/>
            <a:ext cx="3637097" cy="45719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8997DD86-224C-4299-9EE0-88AB6334A382}"/>
              </a:ext>
            </a:extLst>
          </p:cNvPr>
          <p:cNvSpPr txBox="1">
            <a:spLocks noChangeArrowheads="1"/>
          </p:cNvSpPr>
          <p:nvPr/>
        </p:nvSpPr>
        <p:spPr>
          <a:xfrm>
            <a:off x="467545" y="6176012"/>
            <a:ext cx="7783570" cy="355518"/>
          </a:xfrm>
          <a:prstGeom prst="rect">
            <a:avLst/>
          </a:prstGeom>
        </p:spPr>
        <p:txBody>
          <a:bodyPr vert="horz" lIns="91398" tIns="45700" rIns="91398" bIns="45700" rtlCol="0" anchor="ctr">
            <a:noAutofit/>
          </a:bodyPr>
          <a:lstStyle>
            <a:lvl1pPr algn="ctr" defTabSz="91395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600" dirty="0" smtClean="0">
                <a:latin typeface="+mj-lt"/>
              </a:rPr>
              <a:t>Заседание Ученого совета НГТУ, 30 июня 2021 г.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39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503" y="70339"/>
            <a:ext cx="11631168" cy="891472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Показатели, необходимые для достижения результата </a:t>
            </a:r>
            <a:br>
              <a:rPr lang="ru-RU" sz="3000" b="1" dirty="0" smtClean="0"/>
            </a:br>
            <a:r>
              <a:rPr lang="ru-RU" sz="3000" b="1" dirty="0" smtClean="0"/>
              <a:t>предоставления гранта (показатели результата) </a:t>
            </a:r>
            <a:endParaRPr lang="ru-RU" sz="3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77227"/>
              </p:ext>
            </p:extLst>
          </p:nvPr>
        </p:nvGraphicFramePr>
        <p:xfrm>
          <a:off x="310897" y="1754273"/>
          <a:ext cx="11559774" cy="256597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9872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2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92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08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00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08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404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7325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64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5610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3769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9166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7141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2021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2024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2025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2026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2027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2028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2029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2030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tabLst>
                          <a:tab pos="449263" algn="l"/>
                          <a:tab pos="539750" algn="l"/>
                          <a:tab pos="2241550" algn="l"/>
                        </a:tabLst>
                      </a:pPr>
                      <a:endParaRPr lang="ru-RU" sz="1800" b="0" dirty="0" smtClean="0">
                        <a:effectLst/>
                      </a:endParaRPr>
                    </a:p>
                    <a:p>
                      <a:pPr marL="0" indent="0" algn="l">
                        <a:tabLst>
                          <a:tab pos="449263" algn="l"/>
                          <a:tab pos="539750" algn="l"/>
                          <a:tab pos="2241550" algn="l"/>
                        </a:tabLst>
                      </a:pPr>
                      <a:r>
                        <a:rPr lang="ru-RU" sz="1800" b="0" dirty="0" smtClean="0">
                          <a:effectLst/>
                        </a:rPr>
                        <a:t>Численность обученных по программам ДПО</a:t>
                      </a:r>
                    </a:p>
                    <a:p>
                      <a:pPr marL="0" indent="0" algn="l">
                        <a:tabLst>
                          <a:tab pos="449263" algn="l"/>
                          <a:tab pos="539750" algn="l"/>
                          <a:tab pos="2241550" algn="l"/>
                        </a:tabLst>
                      </a:pPr>
                      <a:endParaRPr lang="ru-RU" sz="18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1244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6500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7500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 </a:t>
                      </a:r>
                      <a:r>
                        <a:rPr lang="ru-RU" sz="1700" b="1" dirty="0" smtClean="0">
                          <a:effectLst/>
                        </a:rPr>
                        <a:t>10500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11500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>
                          <a:effectLst/>
                        </a:rPr>
                        <a:t>12500</a:t>
                      </a:r>
                      <a:endParaRPr lang="ru-RU" sz="17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>
                          <a:effectLst/>
                        </a:rPr>
                        <a:t>14500</a:t>
                      </a:r>
                      <a:endParaRPr lang="ru-RU" sz="17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>
                          <a:effectLst/>
                        </a:rPr>
                        <a:t>15500</a:t>
                      </a:r>
                      <a:endParaRPr lang="ru-RU" sz="17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>
                          <a:effectLst/>
                        </a:rPr>
                        <a:t>16500</a:t>
                      </a:r>
                      <a:endParaRPr lang="ru-RU" sz="17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>
                          <a:effectLst/>
                        </a:rPr>
                        <a:t>17500</a:t>
                      </a:r>
                      <a:endParaRPr lang="ru-RU" sz="17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18500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9499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0" dirty="0" smtClean="0">
                          <a:effectLst/>
                        </a:rPr>
                        <a:t>Кол-во </a:t>
                      </a:r>
                      <a:r>
                        <a:rPr lang="ru-RU" sz="1800" b="0" dirty="0">
                          <a:effectLst/>
                        </a:rPr>
                        <a:t>реализованных </a:t>
                      </a:r>
                      <a:r>
                        <a:rPr lang="ru-RU" sz="1800" b="0" dirty="0" smtClean="0">
                          <a:effectLst/>
                        </a:rPr>
                        <a:t>проектов</a:t>
                      </a:r>
                      <a:endParaRPr lang="ru-RU" sz="18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>
                          <a:effectLst/>
                        </a:rPr>
                        <a:t>*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36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54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58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65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72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80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90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94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98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</a:rPr>
                        <a:t>108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0" i="1" dirty="0" smtClean="0">
                          <a:effectLst/>
                        </a:rPr>
                        <a:t>- в </a:t>
                      </a:r>
                      <a:r>
                        <a:rPr lang="ru-RU" sz="1800" b="0" i="1" dirty="0" err="1" smtClean="0">
                          <a:effectLst/>
                        </a:rPr>
                        <a:t>т.ч</a:t>
                      </a:r>
                      <a:r>
                        <a:rPr lang="ru-RU" sz="1800" b="0" i="1" dirty="0" smtClean="0">
                          <a:effectLst/>
                        </a:rPr>
                        <a:t>. с участием членов консорциумов</a:t>
                      </a:r>
                      <a:endParaRPr lang="ru-RU" sz="1800" b="0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*</a:t>
                      </a:r>
                      <a:endParaRPr lang="ru-RU" sz="17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7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16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18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24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24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25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27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29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32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700" b="1" i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35</a:t>
                      </a:r>
                      <a:endParaRPr lang="ru-RU" sz="17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8077" y="413370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1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31627"/>
              </p:ext>
            </p:extLst>
          </p:nvPr>
        </p:nvGraphicFramePr>
        <p:xfrm>
          <a:off x="240597" y="1097145"/>
          <a:ext cx="11768868" cy="532065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30363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2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94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3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80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10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22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20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945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0066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4365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4984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779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2025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2026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2027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2028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2029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2030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403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1" i="1" dirty="0">
                          <a:effectLst/>
                        </a:rPr>
                        <a:t>Базовая часть гранта:</a:t>
                      </a:r>
                      <a:endParaRPr lang="ru-RU" sz="16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1.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Объем </a:t>
                      </a:r>
                      <a:r>
                        <a:rPr lang="ru-RU" sz="1600" b="0" dirty="0">
                          <a:effectLst/>
                        </a:rPr>
                        <a:t>НИОКР 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в </a:t>
                      </a:r>
                      <a:r>
                        <a:rPr lang="ru-RU" sz="1600" b="0" dirty="0">
                          <a:effectLst/>
                        </a:rPr>
                        <a:t>расчете на одного НПР, тыс. руб.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501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550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610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670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729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800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870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960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1050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1150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1220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784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2.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Доля </a:t>
                      </a:r>
                      <a:r>
                        <a:rPr lang="ru-RU" sz="1600" b="0" dirty="0">
                          <a:effectLst/>
                        </a:rPr>
                        <a:t>работников </a:t>
                      </a:r>
                      <a:r>
                        <a:rPr lang="ru-RU" sz="1600" b="0" dirty="0" smtClean="0">
                          <a:effectLst/>
                        </a:rPr>
                        <a:t>до </a:t>
                      </a:r>
                      <a:r>
                        <a:rPr lang="ru-RU" sz="1600" b="0" dirty="0">
                          <a:effectLst/>
                        </a:rPr>
                        <a:t>39 </a:t>
                      </a:r>
                      <a:r>
                        <a:rPr lang="ru-RU" sz="1600" b="0" dirty="0" smtClean="0">
                          <a:effectLst/>
                        </a:rPr>
                        <a:t>лет, </a:t>
                      </a:r>
                      <a:r>
                        <a:rPr lang="ru-RU" sz="1600" b="0" dirty="0">
                          <a:effectLst/>
                        </a:rPr>
                        <a:t>%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25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34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38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39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40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4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3.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Доля обучающихся, </a:t>
                      </a:r>
                      <a:r>
                        <a:rPr lang="ru-RU" sz="1600" b="0" dirty="0">
                          <a:effectLst/>
                        </a:rPr>
                        <a:t/>
                      </a:r>
                      <a:br>
                        <a:rPr lang="ru-RU" sz="1600" b="0" dirty="0">
                          <a:effectLst/>
                        </a:rPr>
                      </a:br>
                      <a:r>
                        <a:rPr lang="ru-RU" sz="1600" b="0" dirty="0" smtClean="0">
                          <a:effectLst/>
                        </a:rPr>
                        <a:t>получивших </a:t>
                      </a:r>
                      <a:r>
                        <a:rPr lang="ru-RU" sz="1600" b="0" dirty="0">
                          <a:effectLst/>
                        </a:rPr>
                        <a:t>на бесплатной основе дополнительную квалификацию</a:t>
                      </a:r>
                      <a:r>
                        <a:rPr lang="ru-RU" sz="1600" b="0" dirty="0" smtClean="0">
                          <a:effectLst/>
                        </a:rPr>
                        <a:t>, </a:t>
                      </a:r>
                      <a:r>
                        <a:rPr lang="ru-RU" sz="1600" b="0" dirty="0">
                          <a:effectLst/>
                        </a:rPr>
                        <a:t>%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0,3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0,4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14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5502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4. </a:t>
                      </a:r>
                      <a:r>
                        <a:rPr lang="ru-RU" sz="1600" b="0" dirty="0">
                          <a:effectLst/>
                        </a:rPr>
                        <a:t>Доходы </a:t>
                      </a:r>
                      <a:r>
                        <a:rPr lang="ru-RU" sz="1600" b="0" dirty="0" smtClean="0">
                          <a:effectLst/>
                        </a:rPr>
                        <a:t>из </a:t>
                      </a:r>
                      <a:r>
                        <a:rPr lang="ru-RU" sz="1600" b="0" dirty="0">
                          <a:effectLst/>
                        </a:rPr>
                        <a:t>средств от приносящей доход деятельности </a:t>
                      </a:r>
                      <a:r>
                        <a:rPr lang="ru-RU" sz="1600" b="0" dirty="0" smtClean="0">
                          <a:effectLst/>
                        </a:rPr>
                        <a:t>на </a:t>
                      </a:r>
                      <a:r>
                        <a:rPr lang="ru-RU" sz="1600" b="0" dirty="0">
                          <a:effectLst/>
                        </a:rPr>
                        <a:t>одного НПР, тыс. руб.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1297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1360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1450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1530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1605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1710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1820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1950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2080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2220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2390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8832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5.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Кол-во </a:t>
                      </a:r>
                      <a:r>
                        <a:rPr lang="ru-RU" sz="1600" b="0" dirty="0">
                          <a:effectLst/>
                        </a:rPr>
                        <a:t>обучающихся </a:t>
                      </a:r>
                      <a:br>
                        <a:rPr lang="ru-RU" sz="1600" b="0" dirty="0">
                          <a:effectLst/>
                        </a:rPr>
                      </a:br>
                      <a:r>
                        <a:rPr lang="ru-RU" sz="1600" b="0" dirty="0">
                          <a:effectLst/>
                        </a:rPr>
                        <a:t>на </a:t>
                      </a:r>
                      <a:r>
                        <a:rPr lang="ru-RU" sz="1600" b="0" dirty="0" smtClean="0">
                          <a:effectLst/>
                        </a:rPr>
                        <a:t>программах,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связанных </a:t>
                      </a:r>
                      <a:r>
                        <a:rPr lang="ru-RU" sz="1600" b="0" dirty="0">
                          <a:effectLst/>
                        </a:rPr>
                        <a:t>с формированием цифровых компетенций </a:t>
                      </a: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>
                          <a:effectLst/>
                        </a:rPr>
                        <a:t>очная форма), чел.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4710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4915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5250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5620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6000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6300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6600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6900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7200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7550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8000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2684" y="140677"/>
            <a:ext cx="11631168" cy="891472"/>
          </a:xfrm>
        </p:spPr>
        <p:txBody>
          <a:bodyPr>
            <a:normAutofit/>
          </a:bodyPr>
          <a:lstStyle/>
          <a:p>
            <a:r>
              <a:rPr lang="ru-RU" sz="3000" b="1" dirty="0"/>
              <a:t>Показатели эффективности реализации Программы - </a:t>
            </a:r>
            <a:r>
              <a:rPr lang="ru-RU" sz="3000" b="1" dirty="0" smtClean="0"/>
              <a:t>1</a:t>
            </a:r>
            <a:endParaRPr lang="ru-RU" sz="3000" b="1" dirty="0"/>
          </a:p>
        </p:txBody>
      </p:sp>
      <p:pic>
        <p:nvPicPr>
          <p:cNvPr id="4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5836" y="376131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55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8140"/>
              </p:ext>
            </p:extLst>
          </p:nvPr>
        </p:nvGraphicFramePr>
        <p:xfrm>
          <a:off x="213126" y="785965"/>
          <a:ext cx="11770892" cy="5929035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3097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58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7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12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72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24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256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3033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3729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567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0937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9078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8661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2025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>
                          <a:effectLst/>
                        </a:rPr>
                        <a:t>2026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2027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2028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2029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2030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408">
                <a:tc>
                  <a:txBody>
                    <a:bodyPr/>
                    <a:lstStyle/>
                    <a:p>
                      <a:pPr algn="just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1" i="1" dirty="0" smtClean="0">
                          <a:effectLst/>
                        </a:rPr>
                        <a:t>Специальная часть </a:t>
                      </a:r>
                      <a:r>
                        <a:rPr lang="ru-RU" sz="1600" b="1" i="1" dirty="0">
                          <a:effectLst/>
                        </a:rPr>
                        <a:t>гранта</a:t>
                      </a:r>
                      <a:r>
                        <a:rPr lang="ru-RU" sz="1600" b="1" i="1" dirty="0" smtClean="0">
                          <a:effectLst/>
                        </a:rPr>
                        <a:t>:</a:t>
                      </a:r>
                      <a:endParaRPr lang="ru-RU" sz="1600" b="1" i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1.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Кол-во </a:t>
                      </a:r>
                      <a:r>
                        <a:rPr lang="ru-RU" sz="1600" b="0" dirty="0">
                          <a:effectLst/>
                        </a:rPr>
                        <a:t>индексируемых в </a:t>
                      </a:r>
                      <a:r>
                        <a:rPr lang="en-US" sz="1600" b="0" dirty="0" err="1" smtClean="0">
                          <a:effectLst/>
                        </a:rPr>
                        <a:t>WoS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публикаций типов </a:t>
                      </a:r>
                      <a:r>
                        <a:rPr lang="ru-RU" sz="1600" b="0" dirty="0" err="1">
                          <a:effectLst/>
                        </a:rPr>
                        <a:t>article</a:t>
                      </a:r>
                      <a:r>
                        <a:rPr lang="ru-RU" sz="1600" b="0" dirty="0">
                          <a:effectLst/>
                        </a:rPr>
                        <a:t> и </a:t>
                      </a:r>
                      <a:r>
                        <a:rPr lang="ru-RU" sz="1600" b="0" dirty="0" err="1">
                          <a:effectLst/>
                        </a:rPr>
                        <a:t>review</a:t>
                      </a:r>
                      <a:r>
                        <a:rPr lang="ru-RU" sz="1600" b="0" dirty="0">
                          <a:effectLst/>
                        </a:rPr>
                        <a:t> за последние </a:t>
                      </a:r>
                      <a:r>
                        <a:rPr lang="ru-RU" sz="1600" b="0" dirty="0" smtClean="0">
                          <a:effectLst/>
                        </a:rPr>
                        <a:t>3 года</a:t>
                      </a:r>
                      <a:r>
                        <a:rPr lang="ru-RU" sz="1600" b="0" baseline="0" dirty="0" smtClean="0">
                          <a:effectLst/>
                        </a:rPr>
                        <a:t> по </a:t>
                      </a:r>
                      <a:r>
                        <a:rPr lang="ru-RU" sz="1600" b="0" dirty="0" smtClean="0">
                          <a:effectLst/>
                        </a:rPr>
                        <a:t>приоритетам </a:t>
                      </a:r>
                      <a:r>
                        <a:rPr lang="ru-RU" sz="1600" b="0" dirty="0">
                          <a:effectLst/>
                        </a:rPr>
                        <a:t>НТР РФ, </a:t>
                      </a:r>
                      <a:r>
                        <a:rPr lang="ru-RU" sz="1600" b="0" dirty="0" smtClean="0">
                          <a:effectLst/>
                        </a:rPr>
                        <a:t>на</a:t>
                      </a:r>
                      <a:r>
                        <a:rPr lang="ru-RU" sz="1600" b="0" baseline="0" dirty="0" smtClean="0">
                          <a:effectLst/>
                        </a:rPr>
                        <a:t> 1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НПР, ед.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1,03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1,07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1,15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1,26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1,37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1,45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1,55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72662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2.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Кол-во </a:t>
                      </a:r>
                      <a:r>
                        <a:rPr lang="ru-RU" sz="1600" b="0" dirty="0">
                          <a:effectLst/>
                        </a:rPr>
                        <a:t>индексируемых в </a:t>
                      </a:r>
                      <a:r>
                        <a:rPr lang="ru-RU" sz="1600" b="0" dirty="0" err="1" smtClean="0">
                          <a:effectLst/>
                        </a:rPr>
                        <a:t>Scopus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публикаций типов </a:t>
                      </a:r>
                      <a:r>
                        <a:rPr lang="ru-RU" sz="1600" b="0" dirty="0" err="1">
                          <a:effectLst/>
                        </a:rPr>
                        <a:t>article</a:t>
                      </a:r>
                      <a:r>
                        <a:rPr lang="ru-RU" sz="1600" b="0" dirty="0">
                          <a:effectLst/>
                        </a:rPr>
                        <a:t> и </a:t>
                      </a:r>
                      <a:r>
                        <a:rPr lang="ru-RU" sz="1600" b="0" dirty="0" err="1">
                          <a:effectLst/>
                        </a:rPr>
                        <a:t>review</a:t>
                      </a:r>
                      <a:r>
                        <a:rPr lang="ru-RU" sz="1600" b="0" dirty="0">
                          <a:effectLst/>
                        </a:rPr>
                        <a:t> за последние </a:t>
                      </a:r>
                      <a:r>
                        <a:rPr lang="ru-RU" sz="1600" b="0" dirty="0" smtClean="0">
                          <a:effectLst/>
                        </a:rPr>
                        <a:t>3 года</a:t>
                      </a:r>
                      <a:r>
                        <a:rPr lang="ru-RU" sz="1600" b="0" baseline="0" dirty="0" smtClean="0">
                          <a:effectLst/>
                        </a:rPr>
                        <a:t> по п</a:t>
                      </a:r>
                      <a:r>
                        <a:rPr lang="ru-RU" sz="1600" b="0" dirty="0" smtClean="0">
                          <a:effectLst/>
                        </a:rPr>
                        <a:t>риоритетам </a:t>
                      </a:r>
                      <a:r>
                        <a:rPr lang="ru-RU" sz="1600" b="0" dirty="0">
                          <a:effectLst/>
                        </a:rPr>
                        <a:t>НТР РФ, на </a:t>
                      </a:r>
                      <a:r>
                        <a:rPr lang="ru-RU" sz="1600" b="0" dirty="0" smtClean="0">
                          <a:effectLst/>
                        </a:rPr>
                        <a:t>1 </a:t>
                      </a:r>
                      <a:r>
                        <a:rPr lang="ru-RU" sz="1600" b="0" dirty="0">
                          <a:effectLst/>
                        </a:rPr>
                        <a:t>НПР, ед.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1,03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1,06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1,1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1,16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1,43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1,75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2,0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</a:tr>
              <a:tr h="817663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3.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Объем </a:t>
                      </a:r>
                      <a:r>
                        <a:rPr lang="ru-RU" sz="1600" b="0" dirty="0">
                          <a:effectLst/>
                        </a:rPr>
                        <a:t>доходов от </a:t>
                      </a:r>
                      <a:r>
                        <a:rPr lang="ru-RU" sz="1600" b="0" dirty="0" smtClean="0">
                          <a:effectLst/>
                        </a:rPr>
                        <a:t>программ ДПО проф. Обучения в расчете на 1 </a:t>
                      </a:r>
                      <a:r>
                        <a:rPr lang="ru-RU" sz="1600" b="0" dirty="0">
                          <a:effectLst/>
                        </a:rPr>
                        <a:t>НПР, тыс. руб.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70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75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90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140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197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225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245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280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340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375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</a:tr>
              <a:tr h="1591429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4.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Объем НИОКР </a:t>
                      </a:r>
                      <a:r>
                        <a:rPr lang="ru-RU" sz="1600" b="0" dirty="0">
                          <a:effectLst/>
                        </a:rPr>
                        <a:t>и </a:t>
                      </a:r>
                      <a:r>
                        <a:rPr lang="ru-RU" sz="1600" b="0" dirty="0" smtClean="0">
                          <a:effectLst/>
                        </a:rPr>
                        <a:t>научно-технических </a:t>
                      </a:r>
                      <a:r>
                        <a:rPr lang="ru-RU" sz="1600" b="0" dirty="0">
                          <a:effectLst/>
                        </a:rPr>
                        <a:t>услуг по договорам с </a:t>
                      </a:r>
                      <a:r>
                        <a:rPr lang="ru-RU" sz="1600" b="0" dirty="0" smtClean="0">
                          <a:effectLst/>
                        </a:rPr>
                        <a:t> реальным сектором экономики, за </a:t>
                      </a:r>
                      <a:r>
                        <a:rPr lang="ru-RU" sz="1600" b="0" dirty="0">
                          <a:effectLst/>
                        </a:rPr>
                        <a:t>счет средств бюджета субъекта РФ и местных бюджетов, </a:t>
                      </a:r>
                      <a:r>
                        <a:rPr lang="ru-RU" sz="1600" b="0" dirty="0" smtClean="0">
                          <a:effectLst/>
                        </a:rPr>
                        <a:t>на 1 </a:t>
                      </a:r>
                      <a:r>
                        <a:rPr lang="ru-RU" sz="1600" b="0" dirty="0">
                          <a:effectLst/>
                        </a:rPr>
                        <a:t>НПР, тыс. руб.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293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310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403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480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600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660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720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790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860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950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1050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</a:tr>
              <a:tr h="569177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5.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Доля </a:t>
                      </a:r>
                      <a:r>
                        <a:rPr lang="ru-RU" sz="1600" b="0" dirty="0">
                          <a:effectLst/>
                        </a:rPr>
                        <a:t>обучающихся </a:t>
                      </a:r>
                      <a:r>
                        <a:rPr lang="ru-RU" sz="1600" b="0" dirty="0" smtClean="0">
                          <a:effectLst/>
                        </a:rPr>
                        <a:t>по </a:t>
                      </a:r>
                      <a:r>
                        <a:rPr lang="ru-RU" sz="1600" b="0" dirty="0">
                          <a:effectLst/>
                        </a:rPr>
                        <a:t>договорам о целевом </a:t>
                      </a:r>
                      <a:r>
                        <a:rPr lang="ru-RU" sz="1600" b="0" dirty="0" smtClean="0">
                          <a:effectLst/>
                        </a:rPr>
                        <a:t>обучении, </a:t>
                      </a:r>
                      <a:r>
                        <a:rPr lang="ru-RU" sz="1600" b="0" dirty="0">
                          <a:effectLst/>
                        </a:rPr>
                        <a:t>%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2,7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3,3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4,5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5,5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6,5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8,0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9,0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11,0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15,0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20,0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0711" y="0"/>
            <a:ext cx="11631168" cy="89147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Показатели эффективности реализации Программы - 2</a:t>
            </a:r>
            <a:endParaRPr lang="ru-RU" sz="3000" b="1" dirty="0"/>
          </a:p>
        </p:txBody>
      </p:sp>
      <p:pic>
        <p:nvPicPr>
          <p:cNvPr id="6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2048" y="235454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1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5428"/>
              </p:ext>
            </p:extLst>
          </p:nvPr>
        </p:nvGraphicFramePr>
        <p:xfrm>
          <a:off x="223883" y="1287126"/>
          <a:ext cx="11631169" cy="302462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822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2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9760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6893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2022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2023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2024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2025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2026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2027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2028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2029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dirty="0">
                          <a:effectLst/>
                        </a:rPr>
                        <a:t>2030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4770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6.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Доля обучающихся из </a:t>
                      </a:r>
                      <a:r>
                        <a:rPr lang="ru-RU" sz="1600" b="0" dirty="0">
                          <a:effectLst/>
                        </a:rPr>
                        <a:t>других субъектов РФ, %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32,6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34,0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35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44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46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48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50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7.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Доля </a:t>
                      </a:r>
                      <a:r>
                        <a:rPr lang="ru-RU" sz="1600" b="0" dirty="0">
                          <a:effectLst/>
                        </a:rPr>
                        <a:t>иностранных </a:t>
                      </a:r>
                      <a:r>
                        <a:rPr lang="ru-RU" sz="1600" b="0" dirty="0" smtClean="0">
                          <a:effectLst/>
                        </a:rPr>
                        <a:t>граждан и лиц без гражданства, </a:t>
                      </a:r>
                      <a:r>
                        <a:rPr lang="ru-RU" sz="1600" b="0" dirty="0">
                          <a:effectLst/>
                        </a:rPr>
                        <a:t>%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14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14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>
                          <a:effectLst/>
                        </a:rPr>
                        <a:t>15</a:t>
                      </a:r>
                      <a:endParaRPr lang="ru-RU" sz="1800" b="1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19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19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l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600" b="0" dirty="0" smtClean="0">
                          <a:effectLst/>
                        </a:rPr>
                        <a:t>8.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Объем </a:t>
                      </a:r>
                      <a:r>
                        <a:rPr lang="ru-RU" sz="1600" b="0" dirty="0">
                          <a:effectLst/>
                        </a:rPr>
                        <a:t>доходов от </a:t>
                      </a:r>
                      <a:r>
                        <a:rPr lang="ru-RU" sz="1600" b="0" dirty="0" smtClean="0">
                          <a:effectLst/>
                        </a:rPr>
                        <a:t>РИД, </a:t>
                      </a:r>
                      <a:r>
                        <a:rPr lang="ru-RU" sz="1600" b="0" dirty="0">
                          <a:effectLst/>
                        </a:rPr>
                        <a:t>права на использование которых были переданы по лицензионному договору (соглашению), и(или) доходов от патентов</a:t>
                      </a:r>
                      <a:r>
                        <a:rPr lang="ru-RU" sz="1600" b="0" dirty="0" smtClean="0">
                          <a:effectLst/>
                        </a:rPr>
                        <a:t>, на 1 НПР</a:t>
                      </a:r>
                      <a:r>
                        <a:rPr lang="ru-RU" sz="1600" b="0" dirty="0">
                          <a:effectLst/>
                        </a:rPr>
                        <a:t>, тыс. руб.</a:t>
                      </a:r>
                      <a:endParaRPr lang="ru-RU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0,6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0,8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10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18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23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27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31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35</a:t>
                      </a:r>
                      <a:endParaRPr lang="ru-RU" sz="18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286" marR="16286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3883" y="96715"/>
            <a:ext cx="11631168" cy="89147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Показатели эффективности реализации Программы - 3</a:t>
            </a:r>
            <a:endParaRPr lang="ru-RU" sz="3000" b="1" dirty="0"/>
          </a:p>
        </p:txBody>
      </p:sp>
      <p:pic>
        <p:nvPicPr>
          <p:cNvPr id="6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2457" y="332169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65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292" y="1838340"/>
            <a:ext cx="11992708" cy="167941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dirty="0">
              <a:solidFill>
                <a:srgbClr val="000000"/>
              </a:solidFill>
              <a:effectLst/>
              <a:latin typeface="+mn-lt"/>
              <a:ea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143" y="475572"/>
            <a:ext cx="1625709" cy="524887"/>
          </a:xfrm>
          <a:prstGeom prst="rect">
            <a:avLst/>
          </a:prstGeom>
          <a:noFill/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7281671-6991-4370-BBBF-080ED7A8662B}"/>
              </a:ext>
            </a:extLst>
          </p:cNvPr>
          <p:cNvSpPr/>
          <p:nvPr/>
        </p:nvSpPr>
        <p:spPr>
          <a:xfrm>
            <a:off x="569143" y="5798730"/>
            <a:ext cx="3637097" cy="45719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8997DD86-224C-4299-9EE0-88AB6334A382}"/>
              </a:ext>
            </a:extLst>
          </p:cNvPr>
          <p:cNvSpPr txBox="1">
            <a:spLocks noChangeArrowheads="1"/>
          </p:cNvSpPr>
          <p:nvPr/>
        </p:nvSpPr>
        <p:spPr>
          <a:xfrm>
            <a:off x="467545" y="6176012"/>
            <a:ext cx="7783570" cy="355518"/>
          </a:xfrm>
          <a:prstGeom prst="rect">
            <a:avLst/>
          </a:prstGeom>
        </p:spPr>
        <p:txBody>
          <a:bodyPr vert="horz" lIns="91398" tIns="45700" rIns="91398" bIns="45700" rtlCol="0" anchor="ctr">
            <a:noAutofit/>
          </a:bodyPr>
          <a:lstStyle>
            <a:lvl1pPr algn="ctr" defTabSz="91395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600" dirty="0" smtClean="0">
                <a:latin typeface="+mj-lt"/>
              </a:rPr>
              <a:t>Заседание Ученого совета НГТУ, 30 июня 2021 г.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522" y="236858"/>
            <a:ext cx="10515600" cy="91296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Соответствие критериям отбора  </a:t>
            </a:r>
            <a:endParaRPr lang="ru-RU" sz="4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58214"/>
              </p:ext>
            </p:extLst>
          </p:nvPr>
        </p:nvGraphicFramePr>
        <p:xfrm>
          <a:off x="697522" y="1948114"/>
          <a:ext cx="10515537" cy="373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2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76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33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8974"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ПОРОГОВОЕ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ЗНАЧЕНИЕ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ПОКАЗАТЕЛЬ НГТУ (2020)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1428">
                <a:tc>
                  <a:txBody>
                    <a:bodyPr/>
                    <a:lstStyle/>
                    <a:p>
                      <a:pPr algn="l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Численность обучающихся по образовательным программам высшего</a:t>
                      </a:r>
                      <a:r>
                        <a:rPr lang="en-US" sz="1800" i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образования по очной форме обучения 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чел. 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 менее 4000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13 038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8975">
                <a:tc>
                  <a:txBody>
                    <a:bodyPr/>
                    <a:lstStyle/>
                    <a:p>
                      <a:pPr algn="l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Совокупный объем финансового обеспечения </a:t>
                      </a:r>
                      <a:b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университета из всех источников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млн руб.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 менее</a:t>
                      </a:r>
                      <a:b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1000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2 9</a:t>
                      </a: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88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9247">
                <a:tc>
                  <a:txBody>
                    <a:bodyPr/>
                    <a:lstStyle/>
                    <a:p>
                      <a:pPr algn="l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Удельный вес финансового обеспечения от научно-исследовательских и опытно-конструкторских работ в общих доходах университета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 менее 5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13,8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10528" y="488588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13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2" y="111594"/>
            <a:ext cx="11447585" cy="874590"/>
          </a:xfrm>
        </p:spPr>
        <p:txBody>
          <a:bodyPr>
            <a:noAutofit/>
          </a:bodyPr>
          <a:lstStyle/>
          <a:p>
            <a:r>
              <a:rPr lang="ru-RU" sz="4000" b="1" dirty="0"/>
              <a:t>Заявка на грант </a:t>
            </a:r>
            <a:endParaRPr lang="ru-RU" sz="2000" b="1" dirty="0"/>
          </a:p>
        </p:txBody>
      </p:sp>
      <p:pic>
        <p:nvPicPr>
          <p:cNvPr id="4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7954" y="338607"/>
            <a:ext cx="1302594" cy="4205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6522" y="874590"/>
            <a:ext cx="11721285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ru-RU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Позиционирование:</a:t>
            </a:r>
          </a:p>
          <a:p>
            <a:pPr algn="just">
              <a:spcBef>
                <a:spcPts val="1000"/>
              </a:spcBef>
            </a:pPr>
            <a:r>
              <a:rPr lang="ru-RU" sz="2000" b="1" dirty="0" smtClean="0">
                <a:cs typeface="Arial" panose="020B0604020202020204" pitchFamily="34" charset="0"/>
              </a:rPr>
              <a:t>НГТУ</a:t>
            </a:r>
            <a:r>
              <a:rPr lang="ru-RU" sz="2000" dirty="0" smtClean="0">
                <a:cs typeface="Arial" panose="020B0604020202020204" pitchFamily="34" charset="0"/>
              </a:rPr>
              <a:t> </a:t>
            </a:r>
            <a:r>
              <a:rPr lang="en-US" sz="2000" dirty="0" smtClean="0">
                <a:cs typeface="Arial" panose="020B0604020202020204" pitchFamily="34" charset="0"/>
              </a:rPr>
              <a:t>—</a:t>
            </a:r>
            <a:r>
              <a:rPr lang="ru-RU" sz="2000" dirty="0" smtClean="0"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cs typeface="Arial" panose="020B0604020202020204" pitchFamily="34" charset="0"/>
              </a:rPr>
              <a:t>лидер исследований и инженерного образования </a:t>
            </a:r>
            <a:r>
              <a:rPr lang="ru-RU" sz="2000" dirty="0" smtClean="0">
                <a:cs typeface="Arial" panose="020B0604020202020204" pitchFamily="34" charset="0"/>
              </a:rPr>
              <a:t>для научно-технологического </a:t>
            </a:r>
            <a:r>
              <a:rPr lang="ru-RU" sz="2000" dirty="0">
                <a:cs typeface="Arial" panose="020B0604020202020204" pitchFamily="34" charset="0"/>
              </a:rPr>
              <a:t>прорыва (электроника и </a:t>
            </a:r>
            <a:r>
              <a:rPr lang="ru-RU" sz="2000" dirty="0" smtClean="0">
                <a:cs typeface="Arial" panose="020B0604020202020204" pitchFamily="34" charset="0"/>
              </a:rPr>
              <a:t>энергетика</a:t>
            </a:r>
            <a:r>
              <a:rPr lang="ru-RU" sz="2000" dirty="0">
                <a:cs typeface="Arial" panose="020B0604020202020204" pitchFamily="34" charset="0"/>
              </a:rPr>
              <a:t>, материаловедение, биотехнологии и биомедицина), содействующий </a:t>
            </a:r>
            <a:r>
              <a:rPr lang="ru-RU" sz="2000" dirty="0" smtClean="0">
                <a:cs typeface="Arial" panose="020B0604020202020204" pitchFamily="34" charset="0"/>
              </a:rPr>
              <a:t>устойчивому инновационному развитию </a:t>
            </a:r>
            <a:r>
              <a:rPr lang="ru-RU" sz="2000" dirty="0">
                <a:cs typeface="Arial" panose="020B0604020202020204" pitchFamily="34" charset="0"/>
              </a:rPr>
              <a:t>Новосибирской области и Российской </a:t>
            </a:r>
            <a:r>
              <a:rPr lang="ru-RU" sz="2000" dirty="0" smtClean="0">
                <a:cs typeface="Arial" panose="020B0604020202020204" pitchFamily="34" charset="0"/>
              </a:rPr>
              <a:t>Федерации</a:t>
            </a:r>
          </a:p>
          <a:p>
            <a:endParaRPr lang="ru-RU" sz="2000" b="1" dirty="0" smtClean="0">
              <a:cs typeface="Arial" panose="020B0604020202020204" pitchFamily="34" charset="0"/>
            </a:endParaRPr>
          </a:p>
          <a:p>
            <a:r>
              <a:rPr lang="ru-RU" sz="2000" b="1" dirty="0" smtClean="0">
                <a:cs typeface="Arial" panose="020B0604020202020204" pitchFamily="34" charset="0"/>
              </a:rPr>
              <a:t>Стратегическая задача: </a:t>
            </a:r>
            <a:r>
              <a:rPr lang="ru-RU" sz="2000" dirty="0" smtClean="0">
                <a:cs typeface="Arial" panose="020B0604020202020204" pitchFamily="34" charset="0"/>
              </a:rPr>
              <a:t>масштабная трансформация базовых политик </a:t>
            </a:r>
            <a:r>
              <a:rPr lang="ru-RU" sz="2000" dirty="0">
                <a:cs typeface="Arial" panose="020B0604020202020204" pitchFamily="34" charset="0"/>
              </a:rPr>
              <a:t>университета для </a:t>
            </a:r>
            <a:r>
              <a:rPr lang="ru-RU" sz="2000" dirty="0" smtClean="0">
                <a:cs typeface="Arial" panose="020B0604020202020204" pitchFamily="34" charset="0"/>
              </a:rPr>
              <a:t>ответа на глобальные вызовы и эффективной реализации флагманских научно-технологических проектов с учетом стратегических приоритетов развития региона и страны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522" y="4169103"/>
            <a:ext cx="5077610" cy="2031325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а) базовая </a:t>
            </a:r>
            <a:r>
              <a:rPr lang="ru-RU" b="1" dirty="0" smtClean="0">
                <a:solidFill>
                  <a:srgbClr val="C00000"/>
                </a:solidFill>
              </a:rPr>
              <a:t>часть гранта </a:t>
            </a:r>
            <a:r>
              <a:rPr lang="ru-RU" dirty="0"/>
              <a:t>на увеличение вклада университета в социально-экономическое развитие субъектов Российской Федерации и реализацию новых творческих, социально-гуманитарных </a:t>
            </a:r>
            <a:r>
              <a:rPr lang="ru-RU" dirty="0" smtClean="0"/>
              <a:t>проектов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Минимальная сумма: </a:t>
            </a:r>
            <a:r>
              <a:rPr lang="ru-RU" b="1" dirty="0" smtClean="0"/>
              <a:t>100,0 млн руб.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Запрашиваемая сумма: </a:t>
            </a:r>
            <a:r>
              <a:rPr lang="ru-RU" b="1" dirty="0" smtClean="0"/>
              <a:t>200,0 </a:t>
            </a:r>
            <a:r>
              <a:rPr lang="ru-RU" b="1" dirty="0"/>
              <a:t>млн руб</a:t>
            </a:r>
            <a:r>
              <a:rPr lang="ru-RU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8527" y="4169103"/>
            <a:ext cx="5309692" cy="2031325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б</a:t>
            </a:r>
            <a:r>
              <a:rPr lang="ru-RU" b="1" dirty="0">
                <a:solidFill>
                  <a:srgbClr val="C00000"/>
                </a:solidFill>
              </a:rPr>
              <a:t>) специальная часть: </a:t>
            </a:r>
            <a:r>
              <a:rPr lang="ru-RU" dirty="0"/>
              <a:t>на развитие университетов, обеспечивающих социально-экономическое развитие территорий, укрепление кадрового и научно-технологического потенциала организаций реального сектора экономики  и социальной </a:t>
            </a:r>
            <a:r>
              <a:rPr lang="ru-RU" dirty="0" smtClean="0"/>
              <a:t>сферы </a:t>
            </a:r>
          </a:p>
          <a:p>
            <a:r>
              <a:rPr lang="ru-RU" b="1" dirty="0">
                <a:solidFill>
                  <a:srgbClr val="C00000"/>
                </a:solidFill>
              </a:rPr>
              <a:t>Запрашиваемая сумма</a:t>
            </a:r>
            <a:r>
              <a:rPr lang="ru-RU" b="1" dirty="0" smtClean="0">
                <a:solidFill>
                  <a:srgbClr val="C00000"/>
                </a:solidFill>
              </a:rPr>
              <a:t>:        </a:t>
            </a:r>
            <a:r>
              <a:rPr lang="ru-RU" b="1" dirty="0" smtClean="0">
                <a:solidFill>
                  <a:prstClr val="black"/>
                </a:solidFill>
              </a:rPr>
              <a:t>1000,0 </a:t>
            </a:r>
            <a:r>
              <a:rPr lang="ru-RU" b="1" dirty="0">
                <a:solidFill>
                  <a:prstClr val="black"/>
                </a:solidFill>
              </a:rPr>
              <a:t>млн руб.</a:t>
            </a:r>
            <a:endParaRPr lang="ru-RU" b="1" dirty="0"/>
          </a:p>
          <a:p>
            <a:r>
              <a:rPr lang="ru-RU" b="1" dirty="0" smtClean="0">
                <a:solidFill>
                  <a:srgbClr val="C00000"/>
                </a:solidFill>
              </a:rPr>
              <a:t>Софинансирование </a:t>
            </a:r>
            <a:r>
              <a:rPr lang="ru-RU" b="1" dirty="0">
                <a:solidFill>
                  <a:srgbClr val="C00000"/>
                </a:solidFill>
              </a:rPr>
              <a:t>от </a:t>
            </a:r>
            <a:r>
              <a:rPr lang="ru-RU" b="1" dirty="0" smtClean="0">
                <a:solidFill>
                  <a:srgbClr val="C00000"/>
                </a:solidFill>
              </a:rPr>
              <a:t>вуза: </a:t>
            </a:r>
            <a:r>
              <a:rPr lang="ru-RU" b="1" dirty="0" smtClean="0"/>
              <a:t>750,0 </a:t>
            </a:r>
            <a:r>
              <a:rPr lang="ru-RU" b="1" dirty="0"/>
              <a:t>млн </a:t>
            </a:r>
            <a:r>
              <a:rPr lang="ru-RU" b="1" dirty="0" smtClean="0"/>
              <a:t>руб.</a:t>
            </a:r>
            <a:endParaRPr lang="ru-RU" dirty="0"/>
          </a:p>
        </p:txBody>
      </p:sp>
      <p:sp>
        <p:nvSpPr>
          <p:cNvPr id="11" name="Плюс 10"/>
          <p:cNvSpPr/>
          <p:nvPr/>
        </p:nvSpPr>
        <p:spPr>
          <a:xfrm>
            <a:off x="5492502" y="4739742"/>
            <a:ext cx="777654" cy="684040"/>
          </a:xfrm>
          <a:prstGeom prst="mathPlus">
            <a:avLst>
              <a:gd name="adj1" fmla="val 1163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52" y="6769"/>
            <a:ext cx="11447585" cy="87459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Перечень основных мероприятий Программы, направленных </a:t>
            </a:r>
            <a:br>
              <a:rPr lang="ru-RU" sz="2600" b="1" dirty="0" smtClean="0"/>
            </a:br>
            <a:r>
              <a:rPr lang="ru-RU" sz="2600" b="1" dirty="0" smtClean="0"/>
              <a:t>на содействие в реализации национальных проектов и программ - 1</a:t>
            </a:r>
            <a:endParaRPr lang="ru-RU" sz="2600" b="1" dirty="0"/>
          </a:p>
        </p:txBody>
      </p:sp>
      <p:pic>
        <p:nvPicPr>
          <p:cNvPr id="5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8264" y="362874"/>
            <a:ext cx="1302594" cy="420564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47464"/>
              </p:ext>
            </p:extLst>
          </p:nvPr>
        </p:nvGraphicFramePr>
        <p:xfrm>
          <a:off x="141824" y="973917"/>
          <a:ext cx="11865684" cy="5090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90143"/>
                <a:gridCol w="3384668"/>
                <a:gridCol w="6390873"/>
              </a:tblGrid>
              <a:tr h="20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Цели государственной политики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Национальные проекты (НП) </a:t>
                      </a:r>
                    </a:p>
                    <a:p>
                      <a:pPr algn="ctr"/>
                      <a:r>
                        <a:rPr lang="ru-RU" sz="1400" dirty="0" smtClean="0"/>
                        <a:t>и программы (ФП)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Перечень основных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мероприятий </a:t>
                      </a:r>
                      <a:r>
                        <a:rPr lang="ru-RU" sz="1400" baseline="0" dirty="0" smtClean="0"/>
                        <a:t>НГТУ</a:t>
                      </a:r>
                      <a:endParaRPr lang="ru-RU" sz="1400" dirty="0"/>
                    </a:p>
                  </a:txBody>
                  <a:tcPr anchor="ctr"/>
                </a:tc>
              </a:tr>
              <a:tr h="204396">
                <a:tc rowSpan="8">
                  <a:txBody>
                    <a:bodyPr/>
                    <a:lstStyle/>
                    <a:p>
                      <a:r>
                        <a:rPr lang="ru-RU" sz="1600" b="1" dirty="0" smtClean="0"/>
                        <a:t>Научно-технологическое</a:t>
                      </a:r>
                    </a:p>
                    <a:p>
                      <a:r>
                        <a:rPr lang="ru-RU" sz="1600" b="1" dirty="0" smtClean="0"/>
                        <a:t>и инновационное обеспечение</a:t>
                      </a:r>
                      <a:r>
                        <a:rPr lang="ru-RU" sz="1600" b="1" baseline="0" dirty="0" smtClean="0"/>
                        <a:t> структурных изменений </a:t>
                      </a:r>
                    </a:p>
                    <a:p>
                      <a:r>
                        <a:rPr lang="ru-RU" sz="1600" b="1" baseline="0" dirty="0" smtClean="0"/>
                        <a:t>в экономике региона </a:t>
                      </a:r>
                    </a:p>
                    <a:p>
                      <a:r>
                        <a:rPr lang="ru-RU" sz="1600" b="1" baseline="0" dirty="0" smtClean="0"/>
                        <a:t>и страны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НП «Наука и университеты»</a:t>
                      </a:r>
                      <a:endParaRPr lang="ru-RU" sz="15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Комплексные программы исследований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фокусным направлениям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промышленная электроника;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энергосберегающие технологии, системы хранения энергии; новые материалы мультифункционального назначения;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иомедицина и биотехнологии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Прорывные научные исследования и разработки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проект «СКИФ», НОЦ мирового уровня, синхротронные исследования в интеграции с академическими институтами и индустриальными партнерами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Центр компетенций НТИ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«Технологии моделирования и разработки функциональных материалов с заданными свойствами» (НГУ)</a:t>
                      </a:r>
                      <a:endParaRPr lang="ru-RU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трансфера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коммерциализации технологий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научно-производственные консорциумы; Дизайн-центр; Инжиниринговый центр; Центр трансфера технологий; Центр продвижения технологий и инноваций (ЦПТИ) совместно с ФИПС, система управления правами на РИД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dirty="0" smtClean="0"/>
                        <a:t>Технопредпринимательство</a:t>
                      </a:r>
                      <a:r>
                        <a:rPr lang="ru-RU" sz="1400" dirty="0" smtClean="0"/>
                        <a:t> и развитие практики «</a:t>
                      </a:r>
                      <a:r>
                        <a:rPr lang="ru-RU" sz="1400" dirty="0" err="1" smtClean="0"/>
                        <a:t>стартап</a:t>
                      </a:r>
                      <a:r>
                        <a:rPr lang="ru-RU" sz="1400" dirty="0" smtClean="0"/>
                        <a:t> как диплом»</a:t>
                      </a:r>
                      <a:endParaRPr lang="ru-RU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 с предприятиями региона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базе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Техноцентра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лаборатории «Фабрика процессов» НГТУ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кадрового потенциала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сферы исследований и разработок: система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постдоков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рост контингента в магистратуре; рост доли научных сотрудников, инженерно-технических работников, зарубежных исследователей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поддержки молодых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научно-педагогических работников</a:t>
                      </a:r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«Развитие научной и научно-производственной кооперации»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44245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«Развитие</a:t>
                      </a:r>
                      <a:r>
                        <a:rPr lang="ru-RU" sz="1500" baseline="0" dirty="0" smtClean="0"/>
                        <a:t> передовой инфраструктуры для проведения исследований и разработок в РФ»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«Развитие кадрового потенциала </a:t>
                      </a:r>
                    </a:p>
                    <a:p>
                      <a:r>
                        <a:rPr lang="ru-RU" sz="1500" dirty="0" smtClean="0"/>
                        <a:t>в сфере исследований и разработок»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36669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НП «Производительность труда»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2053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Стратегия научно-технологического развития РФ 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2591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Новая государственная программа в области научно-технологического развития РФ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91077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Национальная технологическая инициатива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76581" y="6084277"/>
            <a:ext cx="60842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20 значимых мероприятий в 2022   →    45 в 2030</a:t>
            </a:r>
            <a:endParaRPr lang="ru-RU" sz="2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7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1885" y="0"/>
            <a:ext cx="11447585" cy="87459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Перечень основных мероприятий Программы, направленных </a:t>
            </a:r>
            <a:br>
              <a:rPr lang="ru-RU" sz="2600" b="1" dirty="0" smtClean="0"/>
            </a:br>
            <a:r>
              <a:rPr lang="ru-RU" sz="2600" b="1" dirty="0" smtClean="0"/>
              <a:t>на содействие в реализации национальных проектов и программ - 2</a:t>
            </a:r>
            <a:endParaRPr lang="ru-RU" sz="2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49183"/>
              </p:ext>
            </p:extLst>
          </p:nvPr>
        </p:nvGraphicFramePr>
        <p:xfrm>
          <a:off x="159135" y="874590"/>
          <a:ext cx="11865684" cy="5821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9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9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56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Цели государственной политики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Национальные проекты (НП) </a:t>
                      </a:r>
                    </a:p>
                    <a:p>
                      <a:pPr algn="ctr"/>
                      <a:r>
                        <a:rPr lang="ru-RU" sz="1400" dirty="0" smtClean="0"/>
                        <a:t>и программы (ФП)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Перечень основных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мероприятий </a:t>
                      </a:r>
                      <a:r>
                        <a:rPr lang="ru-RU" sz="1400" baseline="0" dirty="0" smtClean="0"/>
                        <a:t>НГТУ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897">
                <a:tc rowSpan="7">
                  <a:txBody>
                    <a:bodyPr/>
                    <a:lstStyle/>
                    <a:p>
                      <a:r>
                        <a:rPr lang="ru-RU" sz="1600" b="1" dirty="0" smtClean="0"/>
                        <a:t>Развитие интеллектуального</a:t>
                      </a:r>
                      <a:r>
                        <a:rPr lang="ru-RU" sz="1600" b="1" baseline="0" dirty="0" smtClean="0"/>
                        <a:t> потенциала в стране </a:t>
                      </a:r>
                    </a:p>
                    <a:p>
                      <a:r>
                        <a:rPr lang="ru-RU" sz="1600" b="1" baseline="0" dirty="0" smtClean="0"/>
                        <a:t>и регионе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НП «Образование»</a:t>
                      </a:r>
                      <a:endParaRPr lang="ru-RU" sz="15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/>
                        <a:t>Непрерывное образование: </a:t>
                      </a:r>
                      <a:r>
                        <a:rPr lang="ru-RU" sz="1400" dirty="0" smtClean="0"/>
                        <a:t>новые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программы </a:t>
                      </a:r>
                      <a:r>
                        <a:rPr lang="ru-RU" sz="1400" baseline="0" dirty="0" smtClean="0"/>
                        <a:t>ВО, </a:t>
                      </a:r>
                      <a:r>
                        <a:rPr lang="ru-RU" sz="1400" baseline="0" dirty="0" smtClean="0"/>
                        <a:t>программы </a:t>
                      </a:r>
                      <a:r>
                        <a:rPr lang="ru-RU" sz="1400" baseline="0" dirty="0" smtClean="0"/>
                        <a:t>ДПО под задачи научно-технологического развития, </a:t>
                      </a:r>
                      <a:r>
                        <a:rPr lang="ru-RU" sz="1400" baseline="0" dirty="0" err="1" smtClean="0"/>
                        <a:t>цифровизации</a:t>
                      </a:r>
                      <a:r>
                        <a:rPr lang="ru-RU" sz="1400" baseline="0" dirty="0" smtClean="0"/>
                        <a:t>. Проект «Высшая инженерная школа передовых производственных технологий»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/>
                        <a:t>Индивидуализация образования: </a:t>
                      </a:r>
                      <a:r>
                        <a:rPr lang="ru-RU" sz="1400" baseline="0" dirty="0" smtClean="0"/>
                        <a:t>внедрение ИОТ, системы доп. квалификаций, МООК, сетевых образовательных программ. Проект «НГТУ - центр инклюзивного образования»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/>
                        <a:t>Академическая мобильность. </a:t>
                      </a:r>
                      <a:r>
                        <a:rPr lang="ru-RU" sz="1400" baseline="0" dirty="0" err="1" smtClean="0"/>
                        <a:t>Рекрутинг</a:t>
                      </a:r>
                      <a:r>
                        <a:rPr lang="ru-RU" sz="1400" baseline="0" dirty="0" smtClean="0"/>
                        <a:t> иностранных студентов и преподавателей, в </a:t>
                      </a:r>
                      <a:r>
                        <a:rPr lang="ru-RU" sz="1400" baseline="0" dirty="0" err="1" smtClean="0"/>
                        <a:t>т.ч</a:t>
                      </a:r>
                      <a:r>
                        <a:rPr lang="ru-RU" sz="1400" baseline="0" dirty="0" smtClean="0"/>
                        <a:t>. через создание ресурсных центров НГТУ за рубежом, проведение летних школ и др.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/>
                        <a:t>Вовлечение школьников и молодежи </a:t>
                      </a:r>
                      <a:r>
                        <a:rPr lang="ru-RU" sz="1400" baseline="0" dirty="0" smtClean="0"/>
                        <a:t>в проектно-инновационную работу (ДНК, </a:t>
                      </a:r>
                      <a:r>
                        <a:rPr lang="ru-RU" sz="1400" baseline="0" dirty="0" err="1" smtClean="0"/>
                        <a:t>Кванториум</a:t>
                      </a:r>
                      <a:r>
                        <a:rPr lang="ru-RU" sz="1400" baseline="0" dirty="0" smtClean="0"/>
                        <a:t>, БИ «Гараж», </a:t>
                      </a:r>
                      <a:r>
                        <a:rPr lang="ru-RU" sz="1400" baseline="0" dirty="0" err="1" smtClean="0"/>
                        <a:t>стартап</a:t>
                      </a:r>
                      <a:r>
                        <a:rPr lang="ru-RU" sz="1400" baseline="0" dirty="0" smtClean="0"/>
                        <a:t>-студия)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/>
                        <a:t>Создание зрелой цифровой среды </a:t>
                      </a:r>
                      <a:r>
                        <a:rPr lang="ru-RU" sz="1400" baseline="0" dirty="0" smtClean="0"/>
                        <a:t>образования (сервисы для электронного обучения; </a:t>
                      </a:r>
                      <a:r>
                        <a:rPr lang="en-US" sz="1400" baseline="0" dirty="0" smtClean="0"/>
                        <a:t>soft + hard</a:t>
                      </a:r>
                      <a:r>
                        <a:rPr lang="ru-RU" sz="1400" baseline="0" dirty="0" smtClean="0"/>
                        <a:t>)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/>
                        <a:t>Программы на иностранном языке</a:t>
                      </a:r>
                      <a:r>
                        <a:rPr lang="ru-RU" sz="1400" baseline="0" dirty="0" smtClean="0"/>
                        <a:t>. Международная профессионально-общественная аккредитация программ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/>
                        <a:t>Трудоустройство </a:t>
                      </a:r>
                      <a:r>
                        <a:rPr lang="ru-RU" sz="1400" dirty="0" smtClean="0"/>
                        <a:t>и эффективная занятость выпускников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549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«Молодые профессионалы»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85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«Новые возможности для каждого»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94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«Экспорт образования»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356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ФП «Кадры для цифровой экономики»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777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НП «Демография»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83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НП «Культура»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184">
                <a:tc gridSpan="2">
                  <a:txBody>
                    <a:bodyPr/>
                    <a:lstStyle/>
                    <a:p>
                      <a:r>
                        <a:rPr lang="ru-RU" sz="1600" b="1" dirty="0" err="1" smtClean="0"/>
                        <a:t>Цифровизация</a:t>
                      </a:r>
                      <a:r>
                        <a:rPr lang="ru-RU" sz="1600" b="1" dirty="0" smtClean="0"/>
                        <a:t> университетов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цифровой среды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стандарты цифровой грамотности; корпоративная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коммуникационная платформа; сервисы для образования и исследователей; управление на основе данных; цифровой кампус; безопасная ИТ-структура; центр компетенций по ИБ (ЦК НТИ «Технологии доверенного взаимодействия»)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 (модернизация)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новое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общежитие, кампус «Кольцово»; оснащение «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Техноцентра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уникальным оборудованием; модернизация действующих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кампусных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площадок, в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в концепции открытой для жителей и гостей региона территории позиционирования технологий НГТУ «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works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9998">
                <a:tc gridSpan="2">
                  <a:txBody>
                    <a:bodyPr/>
                    <a:lstStyle/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Развитие инфраструктуры (кампуса)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6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437" y="334810"/>
            <a:ext cx="1302594" cy="4205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1885" y="6268915"/>
            <a:ext cx="5442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34 значимых мероприятия в 2022   →    63 в 2030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59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4250" y="0"/>
            <a:ext cx="11447585" cy="87459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Ключевые проекты и мероприятия Программы, направленные </a:t>
            </a:r>
            <a:br>
              <a:rPr lang="ru-RU" sz="2600" b="1" dirty="0" smtClean="0"/>
            </a:br>
            <a:r>
              <a:rPr lang="ru-RU" sz="2600" b="1" dirty="0" smtClean="0"/>
              <a:t>на социально-экономическое развитие Новосибирской области</a:t>
            </a:r>
            <a:endParaRPr lang="ru-RU" sz="2600" b="1" dirty="0"/>
          </a:p>
        </p:txBody>
      </p:sp>
      <p:pic>
        <p:nvPicPr>
          <p:cNvPr id="5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3637" y="305708"/>
            <a:ext cx="1302594" cy="420564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67319"/>
              </p:ext>
            </p:extLst>
          </p:nvPr>
        </p:nvGraphicFramePr>
        <p:xfrm>
          <a:off x="316523" y="853440"/>
          <a:ext cx="11653220" cy="5943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0403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30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98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919163"/>
                      <a:r>
                        <a:rPr lang="ru-RU" sz="1600" dirty="0" smtClean="0"/>
                        <a:t>Флагманские проекты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ru-RU" sz="1600" baseline="0" dirty="0" smtClean="0"/>
                        <a:t> мероприятия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Какие политики университета меняются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 какие показатели результативности влияет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1. </a:t>
                      </a:r>
                      <a:r>
                        <a:rPr lang="ru-RU" sz="1600" b="1" dirty="0" smtClean="0"/>
                        <a:t>Научная станция НГТУ в рамках </a:t>
                      </a:r>
                      <a:r>
                        <a:rPr lang="ru-RU" sz="1600" b="1" dirty="0" err="1" smtClean="0"/>
                        <a:t>м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егасайенс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проекта «СКИФ»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(создание и использование современной научно-исследовательской инфраструктуры и оборудования для центра коллективного пользования)</a:t>
                      </a:r>
                      <a:endParaRPr lang="ru-RU" sz="1400" b="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ru-RU" sz="1400" i="1" dirty="0" smtClean="0"/>
                    </a:p>
                    <a:p>
                      <a:pPr algn="ctr"/>
                      <a:endParaRPr lang="ru-RU" sz="1400" i="1" dirty="0" smtClean="0"/>
                    </a:p>
                    <a:p>
                      <a:pPr algn="ctr"/>
                      <a:r>
                        <a:rPr lang="ru-RU" sz="1400" i="1" dirty="0" smtClean="0"/>
                        <a:t>научно-исследовательская</a:t>
                      </a:r>
                    </a:p>
                    <a:p>
                      <a:pPr algn="ctr"/>
                      <a:endParaRPr lang="ru-RU" sz="1400" i="1" dirty="0" smtClean="0"/>
                    </a:p>
                    <a:p>
                      <a:pPr algn="ctr"/>
                      <a:r>
                        <a:rPr lang="ru-RU" sz="1400" i="1" dirty="0" smtClean="0"/>
                        <a:t>трансфера знаний</a:t>
                      </a:r>
                      <a:r>
                        <a:rPr lang="ru-RU" sz="1400" i="1" baseline="0" dirty="0" smtClean="0"/>
                        <a:t> и технологий</a:t>
                      </a:r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smtClean="0"/>
                        <a:t>образовательная</a:t>
                      </a:r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smtClean="0"/>
                        <a:t>молодежная</a:t>
                      </a:r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smtClean="0"/>
                        <a:t>управления человеческим капиталом</a:t>
                      </a:r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err="1" smtClean="0"/>
                        <a:t>кампусная</a:t>
                      </a:r>
                      <a:endParaRPr lang="ru-RU" sz="1400" i="1" baseline="0" dirty="0" smtClean="0"/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smtClean="0"/>
                        <a:t>модернизация системы управления</a:t>
                      </a:r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smtClean="0"/>
                        <a:t>цифровой трансформации</a:t>
                      </a:r>
                    </a:p>
                    <a:p>
                      <a:pPr algn="ctr"/>
                      <a:endParaRPr lang="ru-RU" sz="1400" i="1" baseline="0" dirty="0" smtClean="0"/>
                    </a:p>
                    <a:p>
                      <a:pPr algn="ctr"/>
                      <a:r>
                        <a:rPr lang="ru-RU" sz="1400" i="1" baseline="0" dirty="0" smtClean="0"/>
                        <a:t>финансовая</a:t>
                      </a:r>
                    </a:p>
                    <a:p>
                      <a:pPr algn="ctr"/>
                      <a:endParaRPr lang="ru-RU" sz="1400" i="1" dirty="0" smtClean="0"/>
                    </a:p>
                    <a:p>
                      <a:pPr algn="ctr"/>
                      <a:endParaRPr lang="ru-RU" sz="1400" i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Кол-во проектов, в .</a:t>
                      </a:r>
                      <a:r>
                        <a:rPr lang="ru-RU" sz="1200" dirty="0" err="1" smtClean="0"/>
                        <a:t>т.ч</a:t>
                      </a:r>
                      <a:r>
                        <a:rPr lang="ru-RU" sz="1200" dirty="0" smtClean="0"/>
                        <a:t>. с участниками</a:t>
                      </a:r>
                      <a:r>
                        <a:rPr lang="ru-RU" sz="1200" baseline="0" dirty="0" smtClean="0"/>
                        <a:t> консорциумов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aseline="0" dirty="0" smtClean="0"/>
                        <a:t>Объем НИОКР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aseline="0" dirty="0" smtClean="0"/>
                        <a:t>Доля работников в возрасте до 39 лет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aseline="0" dirty="0" smtClean="0"/>
                        <a:t>Объемы приносящей доходы деятельности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aseline="0" dirty="0" smtClean="0"/>
                        <a:t>Публикационная активность (</a:t>
                      </a:r>
                      <a:r>
                        <a:rPr lang="en-US" sz="1200" baseline="0" dirty="0" err="1" smtClean="0"/>
                        <a:t>WoS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en-US" sz="1200" baseline="0" dirty="0" smtClean="0"/>
                        <a:t>Scopus</a:t>
                      </a:r>
                      <a:r>
                        <a:rPr lang="ru-RU" sz="1200" baseline="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Проекты НГТУ в рамках НОЦ мирового уровня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«Сибирский биотехнологический научно-образовательный центр»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Проект в рамках Федеральной научно-технической программы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развития синхротронных и нейтронных исследований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2027 г.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Трансфер и коммерциализации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технологий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дизайн-центр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разработке и производству опытных образцов</a:t>
                      </a:r>
                    </a:p>
                    <a:p>
                      <a:pPr marL="0" indent="273050" algn="l" defTabSz="914400" rtl="0" eaLnBrk="1" latinLnBrk="0" hangingPunct="1">
                        <a:buFontTx/>
                        <a:buNone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гибридных микросборок силовой электроники (АО «ИСС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Решетнёва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</a:t>
                      </a:r>
                    </a:p>
                    <a:p>
                      <a:pPr marL="0" indent="273050" algn="l" defTabSz="914400" rtl="0" eaLnBrk="1" latinLnBrk="0" hangingPunct="1">
                        <a:buFontTx/>
                        <a:buNone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компетенций НТИ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функциональным материалам (НГУ)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компетенций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децентрализованным технологиям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управления энергосистемами (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Minigrid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зарядным станциям</a:t>
                      </a:r>
                      <a:endParaRPr lang="ru-RU" sz="14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аддитивных технологий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(ООО «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РусАт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(РОСАТОМ))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инфраструктурные</a:t>
                      </a:r>
                      <a:r>
                        <a:rPr lang="ru-RU" sz="14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проекты: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промышленной робототехники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KUKA Robotics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ESAB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Инжиниринговый центр; </a:t>
                      </a:r>
                    </a:p>
                    <a:p>
                      <a:pPr marL="0" indent="273050" algn="l" defTabSz="914400" rtl="0" eaLnBrk="1" latinLnBrk="0" hangingPunct="1">
                        <a:buFontTx/>
                        <a:buNone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трансфера технологий, ЦПТИ и Центр компетенций ФИПС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Кол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-во слушателей и программ ДПО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ДПО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Кол-во проектов, в .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с участниками консорциумов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Объем НИОКР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студентов-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целевиков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РИД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40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НГТУ -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Высшая инженерная школа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передовых производственных технологий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Кол-во слушателей и программ ДПО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ДПО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работников в возрасте до 39 лет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Цифровые компетенции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студентов-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целевиков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Кол-во студентов из других субъектов РФ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46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Кампусный проект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«НГТУ – драйвер развития городской среды» (кампус «Кольцово»,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Универпарк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новое общежитие)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6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75" y="1169541"/>
            <a:ext cx="11875478" cy="39299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i="1" dirty="0" smtClean="0">
                <a:latin typeface="+mj-lt"/>
              </a:rPr>
              <a:t>Содействие реализации целей и задач Стратегии  </a:t>
            </a:r>
            <a:r>
              <a:rPr lang="ru-RU" sz="2200" b="1" i="1" dirty="0">
                <a:latin typeface="+mj-lt"/>
              </a:rPr>
              <a:t>социально-экономического развития Новосибирской области </a:t>
            </a:r>
            <a:r>
              <a:rPr lang="ru-RU" sz="2200" b="1" i="1" dirty="0" smtClean="0">
                <a:latin typeface="+mj-lt"/>
              </a:rPr>
              <a:t>2030, в том числе:</a:t>
            </a:r>
          </a:p>
          <a:p>
            <a:pPr>
              <a:buFontTx/>
              <a:buChar char="-"/>
            </a:pPr>
            <a:r>
              <a:rPr lang="ru-RU" sz="2200" b="1" dirty="0" smtClean="0">
                <a:latin typeface="+mj-lt"/>
              </a:rPr>
              <a:t>рост</a:t>
            </a:r>
            <a:r>
              <a:rPr lang="ru-RU" sz="2200" dirty="0" smtClean="0">
                <a:latin typeface="+mj-lt"/>
              </a:rPr>
              <a:t> научного потенциала в рамках глобальной и национальной повестки (электроника, энергетика, новые материалы, биотехнологии)</a:t>
            </a:r>
          </a:p>
          <a:p>
            <a:pPr>
              <a:buFontTx/>
              <a:buChar char="-"/>
            </a:pPr>
            <a:r>
              <a:rPr lang="ru-RU" sz="2200" b="1" dirty="0" smtClean="0">
                <a:latin typeface="+mj-lt"/>
              </a:rPr>
              <a:t>сокращение</a:t>
            </a:r>
            <a:r>
              <a:rPr lang="ru-RU" sz="2200" dirty="0" smtClean="0">
                <a:latin typeface="+mj-lt"/>
              </a:rPr>
              <a:t> </a:t>
            </a:r>
            <a:r>
              <a:rPr lang="ru-RU" sz="2200" b="1" dirty="0" smtClean="0">
                <a:latin typeface="+mj-lt"/>
              </a:rPr>
              <a:t>разрыва</a:t>
            </a:r>
            <a:r>
              <a:rPr lang="ru-RU" sz="2200" dirty="0" smtClean="0">
                <a:latin typeface="+mj-lt"/>
              </a:rPr>
              <a:t> между высоким научно-техническим потенциалом и внедрением инноваций в реальный сектор (трансфер технологий); рост инвестиционной привлекательности </a:t>
            </a:r>
          </a:p>
          <a:p>
            <a:pPr>
              <a:buFontTx/>
              <a:buChar char="-"/>
            </a:pPr>
            <a:r>
              <a:rPr lang="ru-RU" sz="2200" b="1" dirty="0">
                <a:latin typeface="+mj-lt"/>
              </a:rPr>
              <a:t>с</a:t>
            </a:r>
            <a:r>
              <a:rPr lang="ru-RU" sz="2200" b="1" dirty="0" smtClean="0">
                <a:latin typeface="+mj-lt"/>
              </a:rPr>
              <a:t>оздание</a:t>
            </a:r>
            <a:r>
              <a:rPr lang="ru-RU" sz="2200" dirty="0" smtClean="0">
                <a:latin typeface="+mj-lt"/>
              </a:rPr>
              <a:t> новых рабочих мест; рост налоговых поступлений в бюджет региона</a:t>
            </a:r>
          </a:p>
          <a:p>
            <a:pPr>
              <a:buFontTx/>
              <a:buChar char="-"/>
            </a:pPr>
            <a:r>
              <a:rPr lang="ru-RU" sz="2200" b="1" dirty="0" smtClean="0">
                <a:latin typeface="+mj-lt"/>
              </a:rPr>
              <a:t>развитие</a:t>
            </a:r>
            <a:r>
              <a:rPr lang="ru-RU" sz="2200" dirty="0" smtClean="0">
                <a:latin typeface="+mj-lt"/>
              </a:rPr>
              <a:t> городской среды, транспортной (электротранспорт) и энергетической (распределенная генерация) структуры, решение задач устойчивого развития территорий (региона)</a:t>
            </a:r>
          </a:p>
          <a:p>
            <a:pPr>
              <a:buFontTx/>
              <a:buChar char="-"/>
            </a:pPr>
            <a:r>
              <a:rPr lang="ru-RU" sz="2200" b="1" dirty="0" smtClean="0">
                <a:latin typeface="+mj-lt"/>
              </a:rPr>
              <a:t>привлечение</a:t>
            </a:r>
            <a:r>
              <a:rPr lang="ru-RU" sz="2200" dirty="0" smtClean="0">
                <a:latin typeface="+mj-lt"/>
              </a:rPr>
              <a:t> в регион талантов; рост внутреннего спроса на продукты и услуги</a:t>
            </a:r>
          </a:p>
          <a:p>
            <a:pPr>
              <a:buFontTx/>
              <a:buChar char="-"/>
            </a:pPr>
            <a:r>
              <a:rPr lang="ru-RU" sz="2200" b="1" dirty="0">
                <a:latin typeface="+mj-lt"/>
              </a:rPr>
              <a:t>р</a:t>
            </a:r>
            <a:r>
              <a:rPr lang="ru-RU" sz="2200" b="1" dirty="0" smtClean="0">
                <a:latin typeface="+mj-lt"/>
              </a:rPr>
              <a:t>ост</a:t>
            </a:r>
            <a:r>
              <a:rPr lang="ru-RU" sz="2200" dirty="0" smtClean="0">
                <a:latin typeface="+mj-lt"/>
              </a:rPr>
              <a:t> числа молодежных инициатив и проектов, создание современной развивающей среды для жителей региона</a:t>
            </a:r>
          </a:p>
          <a:p>
            <a:pPr>
              <a:buFontTx/>
              <a:buChar char="-"/>
            </a:pPr>
            <a:endParaRPr lang="ru-RU" sz="2200" dirty="0" smtClean="0">
              <a:latin typeface="+mj-lt"/>
            </a:endParaRPr>
          </a:p>
          <a:p>
            <a:pPr>
              <a:buFontTx/>
              <a:buChar char="-"/>
            </a:pPr>
            <a:endParaRPr lang="ru-RU" sz="22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2575" y="0"/>
            <a:ext cx="11447585" cy="8745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Влияние проектов и мероприятий Программы развития НГТУ </a:t>
            </a:r>
            <a:br>
              <a:rPr lang="ru-RU" sz="2800" b="1" dirty="0" smtClean="0"/>
            </a:br>
            <a:r>
              <a:rPr lang="ru-RU" sz="2800" b="1" dirty="0" smtClean="0"/>
              <a:t>на социально-экономическое развитие Новосибирской области</a:t>
            </a:r>
            <a:endParaRPr lang="ru-RU" sz="2800" b="1" dirty="0"/>
          </a:p>
        </p:txBody>
      </p:sp>
      <p:pic>
        <p:nvPicPr>
          <p:cNvPr id="5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1514" y="294951"/>
            <a:ext cx="1302594" cy="4205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08513" y="5099539"/>
            <a:ext cx="110196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spc="-20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Новосибирская область </a:t>
            </a:r>
            <a:r>
              <a:rPr lang="ru-RU" sz="2000" b="1" i="1" spc="-2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- </a:t>
            </a:r>
            <a:r>
              <a:rPr lang="ru-RU" sz="2000" b="1" spc="-2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территория</a:t>
            </a:r>
            <a:r>
              <a:rPr lang="ru-RU" sz="2000" b="1" spc="-2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, привлекательная для жизни и ведения бизнеса, создающая условия для гармоничного развития человека и устойчивого роста экономики, опирающаяся на интеграцию значительного научно-образовательного потенциала и эффективной </a:t>
            </a:r>
            <a:r>
              <a:rPr lang="ru-RU" sz="2000" b="1" spc="-2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бизнес-среды</a:t>
            </a:r>
            <a:endParaRPr lang="ru-RU" sz="2000" b="1" dirty="0">
              <a:solidFill>
                <a:srgbClr val="000000"/>
              </a:solidFill>
              <a:effectLst/>
              <a:latin typeface="+mj-lt"/>
              <a:ea typeface="Courier New" panose="02070309020205020404" pitchFamily="49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-10206" y="5356766"/>
            <a:ext cx="1081348" cy="356089"/>
          </a:xfrm>
          <a:prstGeom prst="strip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82" y="-6930"/>
            <a:ext cx="10515600" cy="828339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Интеграция: формирование консорциумов</a:t>
            </a:r>
            <a:endParaRPr lang="ru-RU" sz="38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1213" y="828339"/>
            <a:ext cx="11790381" cy="435133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+mj-lt"/>
              </a:rPr>
              <a:t>образовательные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- с </a:t>
            </a:r>
            <a:r>
              <a:rPr lang="ru-RU" sz="2000" dirty="0" smtClean="0">
                <a:latin typeface="+mj-lt"/>
              </a:rPr>
              <a:t>российскими вузами</a:t>
            </a:r>
            <a:r>
              <a:rPr lang="ru-RU" sz="2000" dirty="0">
                <a:latin typeface="+mj-lt"/>
              </a:rPr>
              <a:t>, занимающими высокие позиции в предметных областях НГТУ, в рамках сетевых программ – НИУ МИСИС, КНИТУ – КАИ, </a:t>
            </a:r>
            <a:r>
              <a:rPr lang="ru-RU" sz="2000" dirty="0" smtClean="0">
                <a:latin typeface="+mj-lt"/>
              </a:rPr>
              <a:t>НГУ, ИННОПОЛИС;</a:t>
            </a:r>
            <a:endParaRPr lang="ru-RU" sz="2000" dirty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исследовательский </a:t>
            </a:r>
            <a:r>
              <a:rPr lang="ru-RU" sz="2000" b="1" dirty="0">
                <a:latin typeface="+mj-lt"/>
              </a:rPr>
              <a:t>- </a:t>
            </a:r>
            <a:r>
              <a:rPr lang="ru-RU" sz="2000" dirty="0">
                <a:latin typeface="+mj-lt"/>
              </a:rPr>
              <a:t>в рамках </a:t>
            </a:r>
            <a:r>
              <a:rPr lang="ru-RU" sz="2000" dirty="0" err="1">
                <a:latin typeface="+mj-lt"/>
              </a:rPr>
              <a:t>мегасайенс</a:t>
            </a:r>
            <a:r>
              <a:rPr lang="ru-RU" sz="2000" dirty="0">
                <a:latin typeface="+mj-lt"/>
              </a:rPr>
              <a:t> проекта «СКИФ» - НГУ, Институт ядерной физики им.  Г. И. </a:t>
            </a:r>
            <a:r>
              <a:rPr lang="ru-RU" sz="2000" dirty="0" err="1">
                <a:latin typeface="+mj-lt"/>
              </a:rPr>
              <a:t>Будкера</a:t>
            </a:r>
            <a:r>
              <a:rPr lang="ru-RU" sz="2000" dirty="0">
                <a:latin typeface="+mj-lt"/>
              </a:rPr>
              <a:t> СО РАН, Институт катализа СО РАН, Институт физики прочности и материаловедения  СО РАН; НГТУ – участник;</a:t>
            </a:r>
          </a:p>
          <a:p>
            <a:r>
              <a:rPr lang="ru-RU" sz="2000" b="1" dirty="0" smtClean="0">
                <a:latin typeface="+mj-lt"/>
              </a:rPr>
              <a:t>научно-производственный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«Новые материалы и аддитивные технологии» - ХК ПАО «НЭВЗ-Союз»; Межотраслевой инжиниринговый центр «Композиты России», МГТУ им. Н. Э. Баумана; ЗАО «Чебоксарское предприятие «</a:t>
            </a:r>
            <a:r>
              <a:rPr lang="ru-RU" sz="2000" dirty="0" err="1">
                <a:latin typeface="+mj-lt"/>
              </a:rPr>
              <a:t>Сеспель</a:t>
            </a:r>
            <a:r>
              <a:rPr lang="ru-RU" sz="2000" dirty="0">
                <a:latin typeface="+mj-lt"/>
              </a:rPr>
              <a:t>», ООО «</a:t>
            </a:r>
            <a:r>
              <a:rPr lang="ru-RU" sz="2000" dirty="0" err="1">
                <a:latin typeface="+mj-lt"/>
              </a:rPr>
              <a:t>РусАт</a:t>
            </a:r>
            <a:r>
              <a:rPr lang="ru-RU" sz="2000" dirty="0">
                <a:latin typeface="+mj-lt"/>
              </a:rPr>
              <a:t>» (РОСАТОМ); НГТУ – инициатор;</a:t>
            </a:r>
          </a:p>
          <a:p>
            <a:r>
              <a:rPr lang="ru-RU" sz="2000" b="1" dirty="0" smtClean="0">
                <a:latin typeface="+mj-lt"/>
              </a:rPr>
              <a:t>научно-производственный </a:t>
            </a:r>
            <a:r>
              <a:rPr lang="ru-RU" sz="2000" dirty="0">
                <a:latin typeface="+mj-lt"/>
              </a:rPr>
              <a:t>«Аэрокосмические системы электроснабжения» - СФУ, ТУСУР, </a:t>
            </a:r>
            <a:r>
              <a:rPr lang="ru-RU" sz="2000" dirty="0" smtClean="0">
                <a:latin typeface="+mj-lt"/>
              </a:rPr>
              <a:t>                     </a:t>
            </a:r>
            <a:r>
              <a:rPr lang="ru-RU" sz="2000" dirty="0" err="1" smtClean="0">
                <a:latin typeface="+mj-lt"/>
              </a:rPr>
              <a:t>СибГУ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им. М. В. </a:t>
            </a:r>
            <a:r>
              <a:rPr lang="ru-RU" sz="2000" dirty="0" err="1">
                <a:latin typeface="+mj-lt"/>
              </a:rPr>
              <a:t>Решетнева</a:t>
            </a:r>
            <a:r>
              <a:rPr lang="ru-RU" sz="2000" dirty="0">
                <a:latin typeface="+mj-lt"/>
              </a:rPr>
              <a:t>, НИУ ВШ МИЭМ, НИУ ИТМО, ИФП СО РАН, ИВМ СО РАН, </a:t>
            </a:r>
            <a:r>
              <a:rPr lang="ru-RU" sz="2000" dirty="0" err="1">
                <a:latin typeface="+mj-lt"/>
              </a:rPr>
              <a:t>ИАиЭ</a:t>
            </a:r>
            <a:r>
              <a:rPr lang="ru-RU" sz="2000" dirty="0">
                <a:latin typeface="+mj-lt"/>
              </a:rPr>
              <a:t> СО РАН, </a:t>
            </a:r>
            <a:r>
              <a:rPr lang="ru-RU" sz="2000" dirty="0" smtClean="0">
                <a:latin typeface="+mj-lt"/>
              </a:rPr>
              <a:t>           АО </a:t>
            </a:r>
            <a:r>
              <a:rPr lang="ru-RU" sz="2000" dirty="0">
                <a:latin typeface="+mj-lt"/>
              </a:rPr>
              <a:t>ИСС </a:t>
            </a:r>
            <a:r>
              <a:rPr lang="ru-RU" sz="2000" dirty="0" err="1">
                <a:latin typeface="+mj-lt"/>
              </a:rPr>
              <a:t>Решетнёва</a:t>
            </a:r>
            <a:r>
              <a:rPr lang="ru-RU" sz="2000" dirty="0">
                <a:latin typeface="+mj-lt"/>
              </a:rPr>
              <a:t>; НГТУ – инициатор;</a:t>
            </a:r>
          </a:p>
          <a:p>
            <a:r>
              <a:rPr lang="ru-RU" sz="2000" b="1" dirty="0" smtClean="0">
                <a:latin typeface="+mj-lt"/>
              </a:rPr>
              <a:t>научно-производственный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«</a:t>
            </a:r>
            <a:r>
              <a:rPr lang="ru-RU" sz="2000" dirty="0" err="1">
                <a:latin typeface="+mj-lt"/>
              </a:rPr>
              <a:t>Биотех-Биомед</a:t>
            </a:r>
            <a:r>
              <a:rPr lang="ru-RU" sz="2000" dirty="0">
                <a:latin typeface="+mj-lt"/>
              </a:rPr>
              <a:t>» - ГНЦ ВБ «Вектор», ИФП СО РАН, ФИЦ ФТМ, ФИЦ ИВТ, ИХБФМ СО РАН, ООО «ТДМ Коммуникации»; НГТУ - инициатор</a:t>
            </a:r>
            <a:r>
              <a:rPr lang="ru-RU" sz="2000" dirty="0" smtClean="0">
                <a:latin typeface="+mj-lt"/>
              </a:rPr>
              <a:t>;</a:t>
            </a:r>
          </a:p>
          <a:p>
            <a:r>
              <a:rPr lang="ru-RU" sz="2000" b="1" dirty="0">
                <a:latin typeface="+mj-lt"/>
              </a:rPr>
              <a:t>научно-производственный</a:t>
            </a:r>
            <a:r>
              <a:rPr lang="ru-RU" sz="2000" dirty="0">
                <a:latin typeface="+mj-lt"/>
              </a:rPr>
              <a:t> «Новые </a:t>
            </a:r>
            <a:r>
              <a:rPr lang="ru-RU" sz="2000" dirty="0" err="1">
                <a:latin typeface="+mj-lt"/>
              </a:rPr>
              <a:t>геокогнитивные</a:t>
            </a:r>
            <a:r>
              <a:rPr lang="ru-RU" sz="2000" dirty="0">
                <a:latin typeface="+mj-lt"/>
              </a:rPr>
              <a:t> технологии и продукты» - </a:t>
            </a:r>
            <a:r>
              <a:rPr lang="ru-RU" sz="2000" dirty="0" err="1">
                <a:latin typeface="+mj-lt"/>
              </a:rPr>
              <a:t>СГУГиТ</a:t>
            </a:r>
            <a:r>
              <a:rPr lang="ru-RU" sz="2000" dirty="0">
                <a:latin typeface="+mj-lt"/>
              </a:rPr>
              <a:t>, АО «Ракурс»; </a:t>
            </a:r>
            <a:r>
              <a:rPr lang="ru-RU" sz="2000" dirty="0" smtClean="0">
                <a:latin typeface="+mj-lt"/>
              </a:rPr>
              <a:t>          ГК </a:t>
            </a:r>
            <a:r>
              <a:rPr lang="ru-RU" sz="2000" dirty="0">
                <a:latin typeface="+mj-lt"/>
              </a:rPr>
              <a:t>«СКАНЭКС»; АО «</a:t>
            </a:r>
            <a:r>
              <a:rPr lang="ru-RU" sz="2000" dirty="0" err="1">
                <a:latin typeface="+mj-lt"/>
              </a:rPr>
              <a:t>УСГиК</a:t>
            </a:r>
            <a:r>
              <a:rPr lang="ru-RU" sz="2000" dirty="0">
                <a:latin typeface="+mj-lt"/>
              </a:rPr>
              <a:t>»; ООО «ИКС» (FIXAR); Институт экономики и организации промышленного производства СО РАН; АО «Российские космические системы»</a:t>
            </a:r>
            <a:endParaRPr lang="ru-RU" sz="2000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консорциум </a:t>
            </a:r>
            <a:r>
              <a:rPr lang="ru-RU" sz="2000" b="1" dirty="0">
                <a:latin typeface="+mj-lt"/>
              </a:rPr>
              <a:t>в рамках Центра компетенций НТИ</a:t>
            </a:r>
            <a:r>
              <a:rPr lang="ru-RU" sz="2000" dirty="0">
                <a:latin typeface="+mj-lt"/>
              </a:rPr>
              <a:t> «Технологии моделирования и разработки функциональных материалов с заданными свойствами</a:t>
            </a:r>
            <a:r>
              <a:rPr lang="ru-RU" sz="2000" dirty="0" smtClean="0">
                <a:latin typeface="+mj-lt"/>
              </a:rPr>
              <a:t>» (25 участников, НГУ - головной, НГТУ – участник)</a:t>
            </a:r>
          </a:p>
          <a:p>
            <a:endParaRPr lang="ru-RU" sz="2000" dirty="0">
              <a:latin typeface="+mj-lt"/>
            </a:endParaRPr>
          </a:p>
        </p:txBody>
      </p:sp>
      <p:pic>
        <p:nvPicPr>
          <p:cNvPr id="5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9926" y="294951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5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70" y="202223"/>
            <a:ext cx="8909538" cy="1325563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Ожидаемая динамика роста </a:t>
            </a:r>
            <a:br>
              <a:rPr lang="ru-RU" sz="3800" b="1" dirty="0" smtClean="0"/>
            </a:br>
            <a:r>
              <a:rPr lang="ru-RU" sz="3800" b="1" dirty="0" smtClean="0"/>
              <a:t>в перспективе 2030</a:t>
            </a:r>
            <a:endParaRPr lang="ru-RU" sz="3800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55760" y="2101362"/>
            <a:ext cx="10542355" cy="3472962"/>
          </a:xfrm>
          <a:prstGeom prst="rect">
            <a:avLst/>
          </a:prstGeom>
        </p:spPr>
      </p:pic>
      <p:pic>
        <p:nvPicPr>
          <p:cNvPr id="5" name="Picture 5" descr="C:\Users\CompX\Desktop\Безымянный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69926" y="294951"/>
            <a:ext cx="1302594" cy="420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14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1987</Words>
  <Application>Microsoft Office PowerPoint</Application>
  <PresentationFormat>Произвольный</PresentationFormat>
  <Paragraphs>428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КОНЦЕПЦИЯ  Программы развития   федерального государственного бюджетного образовательного учреждения высшего образования «НОВОСИБИРСКИЙ ГОСУДАРСТВЕННЫЙ ТЕХНИЧЕСКИЙ УНИВЕРСИТЕТ»  на 2021-2030 годы</vt:lpstr>
      <vt:lpstr>Соответствие критериям отбора  </vt:lpstr>
      <vt:lpstr>Заявка на грант </vt:lpstr>
      <vt:lpstr>Перечень основных мероприятий Программы, направленных  на содействие в реализации национальных проектов и программ - 1</vt:lpstr>
      <vt:lpstr>Перечень основных мероприятий Программы, направленных  на содействие в реализации национальных проектов и программ - 2</vt:lpstr>
      <vt:lpstr>Ключевые проекты и мероприятия Программы, направленные  на социально-экономическое развитие Новосибирской области</vt:lpstr>
      <vt:lpstr>Влияние проектов и мероприятий Программы развития НГТУ  на социально-экономическое развитие Новосибирской области</vt:lpstr>
      <vt:lpstr>Интеграция: формирование консорциумов</vt:lpstr>
      <vt:lpstr>Ожидаемая динамика роста  в перспективе 2030</vt:lpstr>
      <vt:lpstr>Показатели, необходимые для достижения результата  предоставления гранта (показатели результата) </vt:lpstr>
      <vt:lpstr>Показатели эффективности реализации Программы - 1</vt:lpstr>
      <vt:lpstr>Показатели эффективности реализации Программы - 2</vt:lpstr>
      <vt:lpstr>Показатели эффективности реализации Программы - 3</vt:lpstr>
      <vt:lpstr>СПАСИБО ЗА ВНИМАНИЕ!</vt:lpstr>
    </vt:vector>
  </TitlesOfParts>
  <Company>PNO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программы (вуза)</dc:title>
  <dc:creator>Малина Светлана Сергеевна</dc:creator>
  <cp:lastModifiedBy>Марина Хайруллина</cp:lastModifiedBy>
  <cp:revision>79</cp:revision>
  <cp:lastPrinted>2021-06-17T05:30:30Z</cp:lastPrinted>
  <dcterms:created xsi:type="dcterms:W3CDTF">2021-06-02T04:39:57Z</dcterms:created>
  <dcterms:modified xsi:type="dcterms:W3CDTF">2021-06-30T01:00:25Z</dcterms:modified>
</cp:coreProperties>
</file>