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1"/>
  </p:notesMasterIdLst>
  <p:handoutMasterIdLst>
    <p:handoutMasterId r:id="rId12"/>
  </p:handoutMasterIdLst>
  <p:sldIdLst>
    <p:sldId id="388" r:id="rId2"/>
    <p:sldId id="258" r:id="rId3"/>
    <p:sldId id="327" r:id="rId4"/>
    <p:sldId id="310" r:id="rId5"/>
    <p:sldId id="391" r:id="rId6"/>
    <p:sldId id="392" r:id="rId7"/>
    <p:sldId id="394" r:id="rId8"/>
    <p:sldId id="395" r:id="rId9"/>
    <p:sldId id="393" r:id="rId10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главная" id="{705054ED-DB56-FA4C-BB16-D35BDEFFF4C1}">
          <p14:sldIdLst>
            <p14:sldId id="388"/>
          </p14:sldIdLst>
        </p14:section>
        <p14:section name="содержание" id="{3138D0C9-815B-4821-BA3A-ABB0E9C27787}">
          <p14:sldIdLst>
            <p14:sldId id="258"/>
            <p14:sldId id="327"/>
            <p14:sldId id="310"/>
            <p14:sldId id="391"/>
            <p14:sldId id="392"/>
            <p14:sldId id="394"/>
            <p14:sldId id="395"/>
            <p14:sldId id="3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1C1D"/>
    <a:srgbClr val="000000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1"/>
    <p:restoredTop sz="96535"/>
  </p:normalViewPr>
  <p:slideViewPr>
    <p:cSldViewPr snapToGrid="0" snapToObjects="1">
      <p:cViewPr varScale="1">
        <p:scale>
          <a:sx n="59" d="100"/>
          <a:sy n="59" d="100"/>
        </p:scale>
        <p:origin x="10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FCCCE7-8548-4BBB-989E-810C0A618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7" y="6414959"/>
            <a:ext cx="801090" cy="259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67B805-617F-4B6A-8772-A0DBDA4814F8}"/>
              </a:ext>
            </a:extLst>
          </p:cNvPr>
          <p:cNvSpPr txBox="1"/>
          <p:nvPr userDrawn="1"/>
        </p:nvSpPr>
        <p:spPr>
          <a:xfrm>
            <a:off x="10008706" y="6414959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transfer.nstu.ru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1454C-E1A7-4071-A6B6-31921135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181100"/>
            <a:ext cx="7326086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1670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415887" y="1055732"/>
            <a:ext cx="5360225" cy="353012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86862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8CD3AB-6AF4-4A42-9DE4-60637CA37DE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7" y="6414959"/>
            <a:ext cx="801090" cy="259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1A19FF-D9B9-4593-8093-CC1D6411FDCB}"/>
              </a:ext>
            </a:extLst>
          </p:cNvPr>
          <p:cNvSpPr txBox="1"/>
          <p:nvPr userDrawn="1"/>
        </p:nvSpPr>
        <p:spPr>
          <a:xfrm>
            <a:off x="10008706" y="6414959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transfer.nstu.ru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0" r:id="rId2"/>
    <p:sldLayoutId id="2147484011" r:id="rId3"/>
    <p:sldLayoutId id="2147484012" r:id="rId4"/>
    <p:sldLayoutId id="2147484014" r:id="rId5"/>
    <p:sldLayoutId id="2147484032" r:id="rId6"/>
    <p:sldLayoutId id="2147484038" r:id="rId7"/>
    <p:sldLayoutId id="2147484039" r:id="rId8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kern="1200" spc="-151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55" userDrawn="1">
          <p15:clr>
            <a:srgbClr val="F26B43"/>
          </p15:clr>
        </p15:guide>
        <p15:guide id="48" pos="1164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gif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5.pn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homenko_ev@mail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transfer.nstu.ru" TargetMode="External"/><Relationship Id="rId3" Type="http://schemas.openxmlformats.org/officeDocument/2006/relationships/hyperlink" Target="mailto:homenko_ev@mail.ru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67.png"/><Relationship Id="rId2" Type="http://schemas.openxmlformats.org/officeDocument/2006/relationships/hyperlink" Target="mailto:khayrullina@corp.nstu.ru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acebook.com/transfernstu" TargetMode="External"/><Relationship Id="rId11" Type="http://schemas.openxmlformats.org/officeDocument/2006/relationships/image" Target="../media/image66.png"/><Relationship Id="rId5" Type="http://schemas.openxmlformats.org/officeDocument/2006/relationships/hyperlink" Target="mailto:irina.vl.dolgikh@gmail.com" TargetMode="External"/><Relationship Id="rId10" Type="http://schemas.openxmlformats.org/officeDocument/2006/relationships/image" Target="../media/image65.svg"/><Relationship Id="rId4" Type="http://schemas.openxmlformats.org/officeDocument/2006/relationships/hyperlink" Target="mailto:shkr@bk.ru" TargetMode="External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7FD716-4E7D-4F11-A2CB-87D1F8BF0305}"/>
              </a:ext>
            </a:extLst>
          </p:cNvPr>
          <p:cNvSpPr/>
          <p:nvPr/>
        </p:nvSpPr>
        <p:spPr>
          <a:xfrm>
            <a:off x="896" y="0"/>
            <a:ext cx="6095104" cy="68579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BA3FBD-61FF-4B6D-978E-A6D69345B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57" y="73007"/>
            <a:ext cx="7522505" cy="692106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5C2C530-2E76-415D-A9FA-599747BE3869}"/>
              </a:ext>
            </a:extLst>
          </p:cNvPr>
          <p:cNvSpPr txBox="1">
            <a:spLocks/>
          </p:cNvSpPr>
          <p:nvPr/>
        </p:nvSpPr>
        <p:spPr>
          <a:xfrm>
            <a:off x="449900" y="1813744"/>
            <a:ext cx="5743046" cy="4484914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tem Text Bold" panose="020B0703020203020204" pitchFamily="34" charset="-52"/>
                <a:cs typeface="Arial" panose="020B0604020202020204" pitchFamily="34" charset="0"/>
              </a:rPr>
              <a:t>ЦЕНТР ТРАНСФЕРА ТЕХНОЛОГИЙ НГТУ</a:t>
            </a:r>
            <a:endParaRPr lang="en-US" sz="3600" b="1" baseline="0" dirty="0">
              <a:solidFill>
                <a:schemeClr val="bg1"/>
              </a:solidFill>
              <a:latin typeface="Arial" panose="020B0604020202020204" pitchFamily="34" charset="0"/>
              <a:ea typeface="Stem Text Bold" panose="020B07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БИЗНЕС ВЗГЛЯД НА ТЕХНОЛОГИИ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transfer.nstu.ru	 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transfernstu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5548E6B-3102-4371-92A2-B865288EC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0" y="177092"/>
            <a:ext cx="5197096" cy="1044655"/>
          </a:xfrm>
          <a:prstGeom prst="rect">
            <a:avLst/>
          </a:prstGeom>
        </p:spPr>
      </p:pic>
      <p:pic>
        <p:nvPicPr>
          <p:cNvPr id="14" name="Picture 6" descr="Portfolio – Allure Nails and Spa">
            <a:extLst>
              <a:ext uri="{FF2B5EF4-FFF2-40B4-BE49-F238E27FC236}">
                <a16:creationId xmlns:a16="http://schemas.microsoft.com/office/drawing/2014/main" id="{89787A53-6C27-4210-ABA6-46AB0BBD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38" y="5759843"/>
            <a:ext cx="317861" cy="3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3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6900" y="1204390"/>
            <a:ext cx="4229100" cy="651136"/>
          </a:xfrm>
        </p:spPr>
        <p:txBody>
          <a:bodyPr/>
          <a:lstStyle/>
          <a:p>
            <a:r>
              <a:rPr lang="ru-RU" sz="3600" dirty="0"/>
              <a:t>ЦЕЛЬ И ЗАДАЧИ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823278"/>
            <a:ext cx="5002720" cy="369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ru-RU" b="1" dirty="0"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О ЦЕНТРЕ ТРАНСФЕРА ТЕХНОЛОГИЙ НГТУ</a:t>
            </a:r>
          </a:p>
        </p:txBody>
      </p:sp>
      <p:sp>
        <p:nvSpPr>
          <p:cNvPr id="7" name="Right Triangle 6"/>
          <p:cNvSpPr/>
          <p:nvPr/>
        </p:nvSpPr>
        <p:spPr>
          <a:xfrm flipV="1">
            <a:off x="5839640" y="1192995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51032" y="1250501"/>
            <a:ext cx="5416692" cy="14431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b="1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устойчивой системы коммерциализации РИД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сетевых взаимодействий научных организаций и вузов 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Кооперация с индустриальными партнерами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Встраивание в национальную экосистему трансфера технологий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сделок в сфере правой охраны и управления РИД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1032" y="3086871"/>
            <a:ext cx="5416693" cy="17201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Электроника и электротехника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энергетика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материалы для электроники и электротехники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Функциональные материалы специального назначения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Сквозные технологии: IOT, оборудование для сетей связи нового поколения, VR/AR, AI, сенсорика и компоненты робототехники</a:t>
            </a:r>
          </a:p>
        </p:txBody>
      </p:sp>
      <p:sp>
        <p:nvSpPr>
          <p:cNvPr id="31" name="Shape 3759"/>
          <p:cNvSpPr/>
          <p:nvPr/>
        </p:nvSpPr>
        <p:spPr>
          <a:xfrm>
            <a:off x="1201086" y="3203061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9" y="11291"/>
                  <a:pt x="19636" y="11291"/>
                </a:cubicBezTo>
                <a:lnTo>
                  <a:pt x="19636" y="7364"/>
                </a:lnTo>
                <a:cubicBezTo>
                  <a:pt x="20179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60"/>
                  <a:pt x="18977" y="0"/>
                  <a:pt x="18164" y="0"/>
                </a:cubicBezTo>
                <a:cubicBezTo>
                  <a:pt x="17350" y="0"/>
                  <a:pt x="16691" y="660"/>
                  <a:pt x="16691" y="1473"/>
                </a:cubicBezTo>
                <a:lnTo>
                  <a:pt x="16691" y="1844"/>
                </a:lnTo>
                <a:lnTo>
                  <a:pt x="2459" y="6030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80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0"/>
                  <a:pt x="9818" y="21109"/>
                </a:cubicBezTo>
                <a:cubicBezTo>
                  <a:pt x="9818" y="21073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2"/>
                </a:lnTo>
                <a:lnTo>
                  <a:pt x="16691" y="17182"/>
                </a:lnTo>
                <a:cubicBezTo>
                  <a:pt x="16691" y="17996"/>
                  <a:pt x="17350" y="18655"/>
                  <a:pt x="18164" y="18655"/>
                </a:cubicBezTo>
                <a:cubicBezTo>
                  <a:pt x="18977" y="18655"/>
                  <a:pt x="19636" y="17996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Shape 3677">
            <a:extLst>
              <a:ext uri="{FF2B5EF4-FFF2-40B4-BE49-F238E27FC236}">
                <a16:creationId xmlns:a16="http://schemas.microsoft.com/office/drawing/2014/main" id="{BB5E8E97-8775-4C70-BC9E-608D25BDC1F1}"/>
              </a:ext>
            </a:extLst>
          </p:cNvPr>
          <p:cNvSpPr/>
          <p:nvPr/>
        </p:nvSpPr>
        <p:spPr>
          <a:xfrm>
            <a:off x="1200450" y="1366727"/>
            <a:ext cx="451877" cy="36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8AB8D367-DD6D-4E88-88CD-51B6B918EB4C}"/>
              </a:ext>
            </a:extLst>
          </p:cNvPr>
          <p:cNvSpPr txBox="1">
            <a:spLocks/>
          </p:cNvSpPr>
          <p:nvPr/>
        </p:nvSpPr>
        <p:spPr>
          <a:xfrm>
            <a:off x="1862432" y="3030896"/>
            <a:ext cx="4229100" cy="62404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spc="-151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СПЕЦИАЛИЗАЦИЯ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2D86356E-4346-4838-9D12-BAE5B621C455}"/>
              </a:ext>
            </a:extLst>
          </p:cNvPr>
          <p:cNvSpPr txBox="1">
            <a:spLocks/>
          </p:cNvSpPr>
          <p:nvPr/>
        </p:nvSpPr>
        <p:spPr>
          <a:xfrm>
            <a:off x="1854381" y="4810190"/>
            <a:ext cx="4229100" cy="62404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spc="-151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ПАРТНЕРЫ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2" name="Picture 11">
            <a:extLst>
              <a:ext uri="{FF2B5EF4-FFF2-40B4-BE49-F238E27FC236}">
                <a16:creationId xmlns:a16="http://schemas.microsoft.com/office/drawing/2014/main" id="{58C7A376-DB3A-4E25-B060-8C08C631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272" y="5594198"/>
            <a:ext cx="545056" cy="2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3" descr="АО «Сарапульский электрогенераторный завод» | АО «СЭГЗ», г. Сарапул">
            <a:extLst>
              <a:ext uri="{FF2B5EF4-FFF2-40B4-BE49-F238E27FC236}">
                <a16:creationId xmlns:a16="http://schemas.microsoft.com/office/drawing/2014/main" id="{0B2B3D7F-65E1-4B13-B473-3F0029CC3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26" y="6111288"/>
            <a:ext cx="1419835" cy="26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ХК ОАО НЭВЗ Союз, холдинговая компания Новосибирский электровакуумный завод  ОАО НЭВЗ-Союз в Новосибирске, построить маршрут схемы проезда до завода НЭВЗ -Союз, адрес, телефоны и время работы НЭВЗ-Союз, холдинговая компания">
            <a:extLst>
              <a:ext uri="{FF2B5EF4-FFF2-40B4-BE49-F238E27FC236}">
                <a16:creationId xmlns:a16="http://schemas.microsoft.com/office/drawing/2014/main" id="{DB301FB4-1934-498A-A6F1-D114EC95E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05" y="5594198"/>
            <a:ext cx="787841" cy="2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RS Trade">
            <a:extLst>
              <a:ext uri="{FF2B5EF4-FFF2-40B4-BE49-F238E27FC236}">
                <a16:creationId xmlns:a16="http://schemas.microsoft.com/office/drawing/2014/main" id="{E98D035C-01AD-40D1-AAB0-A085E5D0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53" y="5594198"/>
            <a:ext cx="910665" cy="2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АО ПО &amp;quot;Север&amp;quot;">
            <a:extLst>
              <a:ext uri="{FF2B5EF4-FFF2-40B4-BE49-F238E27FC236}">
                <a16:creationId xmlns:a16="http://schemas.microsoft.com/office/drawing/2014/main" id="{B72632F9-BAFC-49C9-86E8-9E00A85F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98" y="6066574"/>
            <a:ext cx="1378251" cy="29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Купить МАЗ у официального дилера в Екатеринбурге">
            <a:extLst>
              <a:ext uri="{FF2B5EF4-FFF2-40B4-BE49-F238E27FC236}">
                <a16:creationId xmlns:a16="http://schemas.microsoft.com/office/drawing/2014/main" id="{CF83438E-B658-4670-9B48-F8DAA2AF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19" y="6095229"/>
            <a:ext cx="1221127" cy="2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4" descr="Акционерное общество «Омский научно-исследовательский институт  приборостроения»">
            <a:extLst>
              <a:ext uri="{FF2B5EF4-FFF2-40B4-BE49-F238E27FC236}">
                <a16:creationId xmlns:a16="http://schemas.microsoft.com/office/drawing/2014/main" id="{BAA01125-D386-4BD2-AFD9-DAC74C631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35" y="5517771"/>
            <a:ext cx="1264041" cy="3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6" descr="ОАО «Информационные спутниковые системы им. академика М.Ф. Решетнева»">
            <a:extLst>
              <a:ext uri="{FF2B5EF4-FFF2-40B4-BE49-F238E27FC236}">
                <a16:creationId xmlns:a16="http://schemas.microsoft.com/office/drawing/2014/main" id="{6FA7371E-B9CA-45A5-A4B7-8223839F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92" y="5570711"/>
            <a:ext cx="1160826" cy="7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Гальваническое производство. Улан-Удэнское приборостроительное  производственное объединение">
            <a:extLst>
              <a:ext uri="{FF2B5EF4-FFF2-40B4-BE49-F238E27FC236}">
                <a16:creationId xmlns:a16="http://schemas.microsoft.com/office/drawing/2014/main" id="{C5C4952F-1114-41C7-A432-57479A00D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64" y="6021912"/>
            <a:ext cx="1076727" cy="3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0" descr="Торговая марка №575495 – TORNADO TORNAD TORNAD TORNADO MODULAR SYSTEMS:  владелец торгового знака и другие данные | РБК Компании">
            <a:extLst>
              <a:ext uri="{FF2B5EF4-FFF2-40B4-BE49-F238E27FC236}">
                <a16:creationId xmlns:a16="http://schemas.microsoft.com/office/drawing/2014/main" id="{C7664A1E-BFB8-4004-B66E-99FF8AAA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57" y="5570711"/>
            <a:ext cx="1040785" cy="2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2" descr="Контактная информация : АлтГТУ">
            <a:extLst>
              <a:ext uri="{FF2B5EF4-FFF2-40B4-BE49-F238E27FC236}">
                <a16:creationId xmlns:a16="http://schemas.microsoft.com/office/drawing/2014/main" id="{0377E56B-DD70-452B-8F7F-B50DED4E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605" y="5830071"/>
            <a:ext cx="540737" cy="5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2" descr="ФИПС">
            <a:extLst>
              <a:ext uri="{FF2B5EF4-FFF2-40B4-BE49-F238E27FC236}">
                <a16:creationId xmlns:a16="http://schemas.microsoft.com/office/drawing/2014/main" id="{8EDAA04E-1FF5-4815-80B9-43903BE4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067" y="5497505"/>
            <a:ext cx="627311" cy="55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0" descr="СИБСТРИН">
            <a:extLst>
              <a:ext uri="{FF2B5EF4-FFF2-40B4-BE49-F238E27FC236}">
                <a16:creationId xmlns:a16="http://schemas.microsoft.com/office/drawing/2014/main" id="{8A36ED6D-E80D-4D82-ABB1-9C09F161D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96" y="5440846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8" descr="7 проектов молодых учёных ИФПМ СО РАН получили поддержку РНФ | Новости  сибирской науки">
            <a:extLst>
              <a:ext uri="{FF2B5EF4-FFF2-40B4-BE49-F238E27FC236}">
                <a16:creationId xmlns:a16="http://schemas.microsoft.com/office/drawing/2014/main" id="{E45FDB6F-382E-46BB-991F-F9DE96BAE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26" y="5885000"/>
            <a:ext cx="554093" cy="48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6" descr="Торговая марка №436636 – ИА ИНСТИТУТ АВТОМАТИКИ И ЭЛЕКТРОМЕТРИИ СО РАН:  владелец торгового знака и другие данные | РБК Компании">
            <a:extLst>
              <a:ext uri="{FF2B5EF4-FFF2-40B4-BE49-F238E27FC236}">
                <a16:creationId xmlns:a16="http://schemas.microsoft.com/office/drawing/2014/main" id="{1A127D87-6414-4501-89D2-D1C26A4C3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8" t="9743" r="17862" b="25410"/>
          <a:stretch/>
        </p:blipFill>
        <p:spPr bwMode="auto">
          <a:xfrm>
            <a:off x="9699004" y="5927255"/>
            <a:ext cx="487229" cy="43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4" descr="Компания «ИФП СО РАН им. А.В. Ржанова» — о компании, фотографии офиса,  контакты — Хабр Карьера">
            <a:extLst>
              <a:ext uri="{FF2B5EF4-FFF2-40B4-BE49-F238E27FC236}">
                <a16:creationId xmlns:a16="http://schemas.microsoft.com/office/drawing/2014/main" id="{3A7BA9D8-C878-450F-9E31-D3D85400C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37" y="5434232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Рукопожатие со сплошной заливкой">
            <a:extLst>
              <a:ext uri="{FF2B5EF4-FFF2-40B4-BE49-F238E27FC236}">
                <a16:creationId xmlns:a16="http://schemas.microsoft.com/office/drawing/2014/main" id="{761CCD9A-E8E7-4967-B500-D26B7444D4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3944" y="4846369"/>
            <a:ext cx="651136" cy="65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6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4384" y="1350494"/>
            <a:ext cx="5105400" cy="1857123"/>
          </a:xfrm>
        </p:spPr>
        <p:txBody>
          <a:bodyPr/>
          <a:lstStyle/>
          <a:p>
            <a:r>
              <a:rPr lang="ru-RU" dirty="0"/>
              <a:t>ПРИМЕРЫ РЕАЛИЗОВАННЫХ ПРОЕКТОВ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0" y="1181100"/>
            <a:ext cx="818319" cy="81831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96000" y="2449770"/>
            <a:ext cx="818319" cy="818319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6096000" y="3718440"/>
            <a:ext cx="818319" cy="81831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15" name="Oval 14"/>
          <p:cNvSpPr/>
          <p:nvPr/>
        </p:nvSpPr>
        <p:spPr>
          <a:xfrm>
            <a:off x="6096000" y="4987110"/>
            <a:ext cx="818319" cy="81831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22748" y="1102419"/>
            <a:ext cx="443897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Создание высокотехнологичного производства систем бесперебойного питания и накопления электрической энергии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1595" y="3264210"/>
            <a:ext cx="2918755" cy="2639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alpha val="80000"/>
                  </a:schemeClr>
                </a:solidFill>
              </a:rPr>
              <a:t>~</a:t>
            </a:r>
            <a:r>
              <a:rPr lang="ru-RU" sz="1000" dirty="0">
                <a:solidFill>
                  <a:schemeClr val="tx1">
                    <a:alpha val="80000"/>
                  </a:schemeClr>
                </a:solidFill>
              </a:rPr>
              <a:t>420 млн руб. доходы от НИР и ОКР в 2020 г.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2748" y="2374833"/>
            <a:ext cx="457870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технологии производства керамики и керамических композитов для нового поколения изделий медицинского назначения</a:t>
            </a:r>
          </a:p>
        </p:txBody>
      </p:sp>
      <p:sp>
        <p:nvSpPr>
          <p:cNvPr id="24" name="Shape 3612"/>
          <p:cNvSpPr/>
          <p:nvPr/>
        </p:nvSpPr>
        <p:spPr>
          <a:xfrm>
            <a:off x="6364869" y="1494607"/>
            <a:ext cx="280580" cy="19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25" name="Shape 3612"/>
          <p:cNvSpPr/>
          <p:nvPr/>
        </p:nvSpPr>
        <p:spPr>
          <a:xfrm>
            <a:off x="6364869" y="2763277"/>
            <a:ext cx="280580" cy="19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accent1"/>
          </a:solidFill>
          <a:ln w="12700">
            <a:solidFill>
              <a:srgbClr val="FF0000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Shape 3612"/>
          <p:cNvSpPr/>
          <p:nvPr/>
        </p:nvSpPr>
        <p:spPr>
          <a:xfrm>
            <a:off x="6364869" y="4031947"/>
            <a:ext cx="280580" cy="19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Shape 3612"/>
          <p:cNvSpPr/>
          <p:nvPr/>
        </p:nvSpPr>
        <p:spPr>
          <a:xfrm>
            <a:off x="6364869" y="5300617"/>
            <a:ext cx="280580" cy="19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0" name="Рисунок 29" descr="Изображение выглядит как внутренний, черный, рука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93EA7AC0-F0F4-47BF-8640-3D0BCBC444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529"/>
          <a:stretch/>
        </p:blipFill>
        <p:spPr>
          <a:xfrm>
            <a:off x="3543300" y="3650384"/>
            <a:ext cx="2184663" cy="147052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956E614-F146-44AA-B404-11FBCF718B88}"/>
              </a:ext>
            </a:extLst>
          </p:cNvPr>
          <p:cNvSpPr txBox="1"/>
          <p:nvPr/>
        </p:nvSpPr>
        <p:spPr>
          <a:xfrm>
            <a:off x="7022748" y="3716668"/>
            <a:ext cx="457870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организация производства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мехатронных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 для энергосберегающих технологий двойного назначения </a:t>
            </a:r>
          </a:p>
        </p:txBody>
      </p:sp>
      <p:pic>
        <p:nvPicPr>
          <p:cNvPr id="5" name="Рисунок 4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76EB983F-897E-428B-B603-9F060F1D5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38" y="4687717"/>
            <a:ext cx="2184662" cy="14564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2AC226-0D7C-4964-A63A-AEBC36BC8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92" y="3884736"/>
            <a:ext cx="2423277" cy="177900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65FF38-F63B-4F67-B9CF-8AA3C7CD11F0}"/>
              </a:ext>
            </a:extLst>
          </p:cNvPr>
          <p:cNvSpPr txBox="1"/>
          <p:nvPr/>
        </p:nvSpPr>
        <p:spPr>
          <a:xfrm>
            <a:off x="7022747" y="4945378"/>
            <a:ext cx="4578707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производства высокотехнологичного крупногабаритного оборудования интеллектуальной адаптивной сварки трением с перемешиванием для авиакосмической и транспортной отраслей РФ</a:t>
            </a:r>
          </a:p>
        </p:txBody>
      </p:sp>
      <p:pic>
        <p:nvPicPr>
          <p:cNvPr id="33" name="Picture 11">
            <a:extLst>
              <a:ext uri="{FF2B5EF4-FFF2-40B4-BE49-F238E27FC236}">
                <a16:creationId xmlns:a16="http://schemas.microsoft.com/office/drawing/2014/main" id="{05528ECB-5299-42B6-88BD-33E1048B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48" y="2016013"/>
            <a:ext cx="545056" cy="2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АО ПО &amp;quot;Север&amp;quot;">
            <a:extLst>
              <a:ext uri="{FF2B5EF4-FFF2-40B4-BE49-F238E27FC236}">
                <a16:creationId xmlns:a16="http://schemas.microsoft.com/office/drawing/2014/main" id="{E4E62F78-2D42-4FA7-8713-F7799CC98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48" y="4570486"/>
            <a:ext cx="1236000" cy="2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7 проектов молодых учёных ИФПМ СО РАН получили поддержку РНФ | Новости  сибирской науки">
            <a:extLst>
              <a:ext uri="{FF2B5EF4-FFF2-40B4-BE49-F238E27FC236}">
                <a16:creationId xmlns:a16="http://schemas.microsoft.com/office/drawing/2014/main" id="{666FE12D-4E95-4F30-B0CE-20F7CFF7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25" y="6219085"/>
            <a:ext cx="377133" cy="33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Купить МАЗ у официального дилера в Екатеринбурге">
            <a:extLst>
              <a:ext uri="{FF2B5EF4-FFF2-40B4-BE49-F238E27FC236}">
                <a16:creationId xmlns:a16="http://schemas.microsoft.com/office/drawing/2014/main" id="{ED634C98-CA3D-48A2-9C26-3F59C0AA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48" y="6330740"/>
            <a:ext cx="882826" cy="2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ХК ОАО НЭВЗ Союз, холдинговая компания Новосибирский электровакуумный завод  ОАО НЭВЗ-Союз в Новосибирске, построить маршрут схемы проезда до завода НЭВЗ -Союз, адрес, телефоны и время работы НЭВЗ-Союз, холдинговая компания">
            <a:extLst>
              <a:ext uri="{FF2B5EF4-FFF2-40B4-BE49-F238E27FC236}">
                <a16:creationId xmlns:a16="http://schemas.microsoft.com/office/drawing/2014/main" id="{9C8A456B-854E-4576-B691-14E840C2E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47" y="3314585"/>
            <a:ext cx="787841" cy="2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96D390B-4E72-44CF-AFD0-3D07961A4472}"/>
              </a:ext>
            </a:extLst>
          </p:cNvPr>
          <p:cNvSpPr/>
          <p:nvPr/>
        </p:nvSpPr>
        <p:spPr>
          <a:xfrm>
            <a:off x="1539409" y="6385023"/>
            <a:ext cx="3153603" cy="18145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КАТАЛОГ ПРОЕКТОВ НА САЙТЕ ЦТТ НГТУ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B640A30-E2A2-425F-9992-4B5363706EF9}"/>
              </a:ext>
            </a:extLst>
          </p:cNvPr>
          <p:cNvSpPr/>
          <p:nvPr/>
        </p:nvSpPr>
        <p:spPr>
          <a:xfrm>
            <a:off x="1539409" y="6385023"/>
            <a:ext cx="375337" cy="1814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11976068-6EF6-4F8B-B588-600D9DC1FDF7}"/>
              </a:ext>
            </a:extLst>
          </p:cNvPr>
          <p:cNvSpPr/>
          <p:nvPr/>
        </p:nvSpPr>
        <p:spPr>
          <a:xfrm>
            <a:off x="965020" y="818258"/>
            <a:ext cx="5002720" cy="369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ru-RU" b="1" dirty="0"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О ЦЕНТРЕ ТРАНСФЕРА ТЕХНОЛОГИЙ НГТУ</a:t>
            </a:r>
          </a:p>
        </p:txBody>
      </p:sp>
      <p:sp>
        <p:nvSpPr>
          <p:cNvPr id="41" name="Right Triangle 6">
            <a:extLst>
              <a:ext uri="{FF2B5EF4-FFF2-40B4-BE49-F238E27FC236}">
                <a16:creationId xmlns:a16="http://schemas.microsoft.com/office/drawing/2014/main" id="{73426DA6-62F6-4EC5-9D97-A637176879FD}"/>
              </a:ext>
            </a:extLst>
          </p:cNvPr>
          <p:cNvSpPr/>
          <p:nvPr/>
        </p:nvSpPr>
        <p:spPr>
          <a:xfrm flipV="1">
            <a:off x="5815599" y="1187975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4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10890" y="1922870"/>
            <a:ext cx="2330084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1249126"/>
            <a:ext cx="1917072" cy="673744"/>
          </a:xfrm>
        </p:spPr>
        <p:txBody>
          <a:bodyPr/>
          <a:lstStyle/>
          <a:p>
            <a:r>
              <a:rPr lang="ru-RU" dirty="0"/>
              <a:t>НИОКТР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5085" y="2848096"/>
            <a:ext cx="2070772" cy="6830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решения в сфере электроники, энергетики и новых материалов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1302" y="1922870"/>
            <a:ext cx="2330084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07178" y="2895703"/>
            <a:ext cx="2070772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предложения на основе РИД НГТУ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56168FAC-4442-43F4-ABA1-AA982B653AD0}"/>
              </a:ext>
            </a:extLst>
          </p:cNvPr>
          <p:cNvSpPr/>
          <p:nvPr/>
        </p:nvSpPr>
        <p:spPr>
          <a:xfrm>
            <a:off x="965019" y="818258"/>
            <a:ext cx="5714655" cy="3626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ru-RU" b="1" dirty="0"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УСЛУГИ ЦЕНТРА ТРАНСФЕРА ТЕХНОЛОГИЙ НГТУ</a:t>
            </a:r>
          </a:p>
        </p:txBody>
      </p:sp>
      <p:sp>
        <p:nvSpPr>
          <p:cNvPr id="28" name="Right Triangle 6">
            <a:extLst>
              <a:ext uri="{FF2B5EF4-FFF2-40B4-BE49-F238E27FC236}">
                <a16:creationId xmlns:a16="http://schemas.microsoft.com/office/drawing/2014/main" id="{2804DCA9-A23F-4568-A2DD-C3542E8109A3}"/>
              </a:ext>
            </a:extLst>
          </p:cNvPr>
          <p:cNvSpPr/>
          <p:nvPr/>
        </p:nvSpPr>
        <p:spPr>
          <a:xfrm flipV="1">
            <a:off x="6525994" y="1180931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8F48EFC6-60E4-4548-82D5-67E59A3DDE66}"/>
              </a:ext>
            </a:extLst>
          </p:cNvPr>
          <p:cNvSpPr txBox="1">
            <a:spLocks/>
          </p:cNvSpPr>
          <p:nvPr/>
        </p:nvSpPr>
        <p:spPr>
          <a:xfrm>
            <a:off x="1010890" y="3718386"/>
            <a:ext cx="8277906" cy="673744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spc="-151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ПАТЕНТНАЯ И ПРАВОВАЯ ПРАКТИКА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EBC14A-2D9B-4FDB-8476-70F0A0F72B49}"/>
              </a:ext>
            </a:extLst>
          </p:cNvPr>
          <p:cNvSpPr txBox="1"/>
          <p:nvPr/>
        </p:nvSpPr>
        <p:spPr>
          <a:xfrm>
            <a:off x="1001324" y="5268502"/>
            <a:ext cx="2070772" cy="8862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Патентная аналитика (экспресс-ландшафты, патентно-технологическая разведка) и др.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EFA409-1371-49AF-8952-C7BB621A4F83}"/>
              </a:ext>
            </a:extLst>
          </p:cNvPr>
          <p:cNvSpPr txBox="1"/>
          <p:nvPr/>
        </p:nvSpPr>
        <p:spPr>
          <a:xfrm>
            <a:off x="3328969" y="5268502"/>
            <a:ext cx="1660360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Патентные исследования по ГОСТ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4CB8AB-ECAB-4B93-9730-17B55F677407}"/>
              </a:ext>
            </a:extLst>
          </p:cNvPr>
          <p:cNvSpPr txBox="1"/>
          <p:nvPr/>
        </p:nvSpPr>
        <p:spPr>
          <a:xfrm>
            <a:off x="5291611" y="5268502"/>
            <a:ext cx="2070772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Правовая охрана </a:t>
            </a:r>
          </a:p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РИД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232198-9056-4B81-B95A-58D5800F84C6}"/>
              </a:ext>
            </a:extLst>
          </p:cNvPr>
          <p:cNvSpPr txBox="1"/>
          <p:nvPr/>
        </p:nvSpPr>
        <p:spPr>
          <a:xfrm>
            <a:off x="7613869" y="5268502"/>
            <a:ext cx="1613494" cy="8862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договоров на проведение НИОКР и распоряжение объектами ИС</a:t>
            </a:r>
          </a:p>
        </p:txBody>
      </p:sp>
      <p:sp>
        <p:nvSpPr>
          <p:cNvPr id="41" name="Shape 3759">
            <a:extLst>
              <a:ext uri="{FF2B5EF4-FFF2-40B4-BE49-F238E27FC236}">
                <a16:creationId xmlns:a16="http://schemas.microsoft.com/office/drawing/2014/main" id="{87C18090-73D4-426D-87A5-989C8D05F31B}"/>
              </a:ext>
            </a:extLst>
          </p:cNvPr>
          <p:cNvSpPr/>
          <p:nvPr/>
        </p:nvSpPr>
        <p:spPr>
          <a:xfrm>
            <a:off x="4416625" y="2296988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9" y="11291"/>
                  <a:pt x="19636" y="11291"/>
                </a:cubicBezTo>
                <a:lnTo>
                  <a:pt x="19636" y="7364"/>
                </a:lnTo>
                <a:cubicBezTo>
                  <a:pt x="20179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60"/>
                  <a:pt x="18977" y="0"/>
                  <a:pt x="18164" y="0"/>
                </a:cubicBezTo>
                <a:cubicBezTo>
                  <a:pt x="17350" y="0"/>
                  <a:pt x="16691" y="660"/>
                  <a:pt x="16691" y="1473"/>
                </a:cubicBezTo>
                <a:lnTo>
                  <a:pt x="16691" y="1844"/>
                </a:lnTo>
                <a:lnTo>
                  <a:pt x="2459" y="6030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80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0"/>
                  <a:pt x="9818" y="21109"/>
                </a:cubicBezTo>
                <a:cubicBezTo>
                  <a:pt x="9818" y="21073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2"/>
                </a:lnTo>
                <a:lnTo>
                  <a:pt x="16691" y="17182"/>
                </a:lnTo>
                <a:cubicBezTo>
                  <a:pt x="16691" y="17996"/>
                  <a:pt x="17350" y="18655"/>
                  <a:pt x="18164" y="18655"/>
                </a:cubicBezTo>
                <a:cubicBezTo>
                  <a:pt x="18977" y="18655"/>
                  <a:pt x="19636" y="17996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" name="Рисунок 9" descr="Balkendiagramm mit Aufwärtstrend контур">
            <a:extLst>
              <a:ext uri="{FF2B5EF4-FFF2-40B4-BE49-F238E27FC236}">
                <a16:creationId xmlns:a16="http://schemas.microsoft.com/office/drawing/2014/main" id="{0CE202EE-9C41-4599-B6F0-93DD0FE61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8583" y="4684311"/>
            <a:ext cx="544066" cy="544066"/>
          </a:xfrm>
          <a:prstGeom prst="rect">
            <a:avLst/>
          </a:prstGeom>
        </p:spPr>
      </p:pic>
      <p:pic>
        <p:nvPicPr>
          <p:cNvPr id="20" name="Рисунок 19" descr="Blaupause контур">
            <a:extLst>
              <a:ext uri="{FF2B5EF4-FFF2-40B4-BE49-F238E27FC236}">
                <a16:creationId xmlns:a16="http://schemas.microsoft.com/office/drawing/2014/main" id="{454CFF34-4D0B-41CE-9535-ED374037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8256" y="2206955"/>
            <a:ext cx="604430" cy="604430"/>
          </a:xfrm>
          <a:prstGeom prst="rect">
            <a:avLst/>
          </a:prstGeom>
        </p:spPr>
      </p:pic>
      <p:pic>
        <p:nvPicPr>
          <p:cNvPr id="44" name="Рисунок 43" descr="Список контур">
            <a:extLst>
              <a:ext uri="{FF2B5EF4-FFF2-40B4-BE49-F238E27FC236}">
                <a16:creationId xmlns:a16="http://schemas.microsoft.com/office/drawing/2014/main" id="{C959656F-4B70-48BB-A737-9CCBF4BFE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6075" y="4657864"/>
            <a:ext cx="592866" cy="592866"/>
          </a:xfrm>
          <a:prstGeom prst="rect">
            <a:avLst/>
          </a:prstGeom>
        </p:spPr>
      </p:pic>
      <p:pic>
        <p:nvPicPr>
          <p:cNvPr id="48" name="Рисунок 47" descr="Поиск запасов контур">
            <a:extLst>
              <a:ext uri="{FF2B5EF4-FFF2-40B4-BE49-F238E27FC236}">
                <a16:creationId xmlns:a16="http://schemas.microsoft.com/office/drawing/2014/main" id="{B7BE312E-B1F5-4EBC-9ECD-6760D4CF50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82838" y="4625269"/>
            <a:ext cx="693644" cy="693644"/>
          </a:xfrm>
          <a:prstGeom prst="rect">
            <a:avLst/>
          </a:prstGeom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E5CC3E8D-4DE6-4014-B964-04ACC230AB0D}"/>
              </a:ext>
            </a:extLst>
          </p:cNvPr>
          <p:cNvSpPr/>
          <p:nvPr/>
        </p:nvSpPr>
        <p:spPr>
          <a:xfrm>
            <a:off x="3150355" y="4472381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A8969B29-5DE6-4A20-87F6-B1B17F7132AF}"/>
              </a:ext>
            </a:extLst>
          </p:cNvPr>
          <p:cNvSpPr/>
          <p:nvPr/>
        </p:nvSpPr>
        <p:spPr>
          <a:xfrm>
            <a:off x="1018168" y="4472381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51BDB0AE-5B3B-404A-8CCD-E74B18E4BCD6}"/>
              </a:ext>
            </a:extLst>
          </p:cNvPr>
          <p:cNvSpPr/>
          <p:nvPr/>
        </p:nvSpPr>
        <p:spPr>
          <a:xfrm>
            <a:off x="5327590" y="4472381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009B4C17-2DFF-474F-9E23-479588825E39}"/>
              </a:ext>
            </a:extLst>
          </p:cNvPr>
          <p:cNvSpPr/>
          <p:nvPr/>
        </p:nvSpPr>
        <p:spPr>
          <a:xfrm>
            <a:off x="7436276" y="4472381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2878A851-217B-42E1-BD2A-4B10591FCAA5}"/>
              </a:ext>
            </a:extLst>
          </p:cNvPr>
          <p:cNvSpPr/>
          <p:nvPr/>
        </p:nvSpPr>
        <p:spPr>
          <a:xfrm>
            <a:off x="9516349" y="4472381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BC6240-5E8D-4A71-AC2B-4479CBE8442C}"/>
              </a:ext>
            </a:extLst>
          </p:cNvPr>
          <p:cNvSpPr txBox="1"/>
          <p:nvPr/>
        </p:nvSpPr>
        <p:spPr>
          <a:xfrm>
            <a:off x="9544962" y="5268502"/>
            <a:ext cx="1927276" cy="886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Досудебное урегулирование </a:t>
            </a:r>
          </a:p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споров и защита интеллектуальных прав</a:t>
            </a:r>
          </a:p>
        </p:txBody>
      </p:sp>
      <p:pic>
        <p:nvPicPr>
          <p:cNvPr id="5" name="Рисунок 4" descr="Классная доска контур">
            <a:extLst>
              <a:ext uri="{FF2B5EF4-FFF2-40B4-BE49-F238E27FC236}">
                <a16:creationId xmlns:a16="http://schemas.microsoft.com/office/drawing/2014/main" id="{8B078D6C-9B02-49BB-B1B4-D0693C71CB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7313" y="4598775"/>
            <a:ext cx="729233" cy="729233"/>
          </a:xfrm>
          <a:prstGeom prst="rect">
            <a:avLst/>
          </a:prstGeom>
        </p:spPr>
      </p:pic>
      <p:pic>
        <p:nvPicPr>
          <p:cNvPr id="7" name="Рисунок 6" descr="Весы правосудия контур">
            <a:extLst>
              <a:ext uri="{FF2B5EF4-FFF2-40B4-BE49-F238E27FC236}">
                <a16:creationId xmlns:a16="http://schemas.microsoft.com/office/drawing/2014/main" id="{CE6E5435-8B08-4EB0-ADD8-7DC96839B2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59560" y="4697181"/>
            <a:ext cx="503139" cy="5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8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1569229"/>
            <a:ext cx="9730648" cy="603145"/>
          </a:xfrm>
        </p:spPr>
        <p:txBody>
          <a:bodyPr/>
          <a:lstStyle/>
          <a:p>
            <a:r>
              <a:rPr lang="ru-RU" dirty="0"/>
              <a:t>ТЕХНОЛОГИЧЕСКИЙ МАРКЕТИНГ И АУДИТ</a:t>
            </a:r>
            <a:br>
              <a:rPr lang="ru-RU" dirty="0"/>
            </a:br>
            <a:endParaRPr lang="ru-RU" dirty="0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56168FAC-4442-43F4-ABA1-AA982B653AD0}"/>
              </a:ext>
            </a:extLst>
          </p:cNvPr>
          <p:cNvSpPr/>
          <p:nvPr/>
        </p:nvSpPr>
        <p:spPr>
          <a:xfrm>
            <a:off x="965019" y="818258"/>
            <a:ext cx="5714655" cy="3626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ru-RU" b="1" dirty="0"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УСЛУГИ ЦЕНТРА ТРАНСФЕРА ТЕХНОЛОГИЙ НГТУ</a:t>
            </a:r>
          </a:p>
        </p:txBody>
      </p:sp>
      <p:sp>
        <p:nvSpPr>
          <p:cNvPr id="28" name="Right Triangle 6">
            <a:extLst>
              <a:ext uri="{FF2B5EF4-FFF2-40B4-BE49-F238E27FC236}">
                <a16:creationId xmlns:a16="http://schemas.microsoft.com/office/drawing/2014/main" id="{2804DCA9-A23F-4568-A2DD-C3542E8109A3}"/>
              </a:ext>
            </a:extLst>
          </p:cNvPr>
          <p:cNvSpPr/>
          <p:nvPr/>
        </p:nvSpPr>
        <p:spPr>
          <a:xfrm flipV="1">
            <a:off x="6525994" y="1180931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E7FBD47F-41E7-48B0-B7CF-80D658CD893F}"/>
              </a:ext>
            </a:extLst>
          </p:cNvPr>
          <p:cNvSpPr/>
          <p:nvPr/>
        </p:nvSpPr>
        <p:spPr>
          <a:xfrm>
            <a:off x="990600" y="2658288"/>
            <a:ext cx="2330084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EBC14A-2D9B-4FDB-8476-70F0A0F72B49}"/>
              </a:ext>
            </a:extLst>
          </p:cNvPr>
          <p:cNvSpPr txBox="1"/>
          <p:nvPr/>
        </p:nvSpPr>
        <p:spPr>
          <a:xfrm>
            <a:off x="3439464" y="3544341"/>
            <a:ext cx="2330084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аудит: оценка уровня готовности технологий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24344FE8-B89F-4AA4-8BF6-5B11F375E4DC}"/>
              </a:ext>
            </a:extLst>
          </p:cNvPr>
          <p:cNvSpPr/>
          <p:nvPr/>
        </p:nvSpPr>
        <p:spPr>
          <a:xfrm>
            <a:off x="3461012" y="2658288"/>
            <a:ext cx="2330084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ABF3DB0F-BF0F-46CF-A524-1EDA6345C10D}"/>
              </a:ext>
            </a:extLst>
          </p:cNvPr>
          <p:cNvSpPr/>
          <p:nvPr/>
        </p:nvSpPr>
        <p:spPr>
          <a:xfrm>
            <a:off x="5931424" y="2658288"/>
            <a:ext cx="2330084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EFA409-1371-49AF-8952-C7BB621A4F83}"/>
              </a:ext>
            </a:extLst>
          </p:cNvPr>
          <p:cNvSpPr txBox="1"/>
          <p:nvPr/>
        </p:nvSpPr>
        <p:spPr>
          <a:xfrm>
            <a:off x="1158396" y="3544341"/>
            <a:ext cx="2070772" cy="6830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Маркетинговые исследования рынков высокотехнологичных продуктов и услуг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4CB8AB-ECAB-4B93-9730-17B55F677407}"/>
              </a:ext>
            </a:extLst>
          </p:cNvPr>
          <p:cNvSpPr txBox="1"/>
          <p:nvPr/>
        </p:nvSpPr>
        <p:spPr>
          <a:xfrm>
            <a:off x="6061080" y="3544341"/>
            <a:ext cx="2070772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коммерческого потенциала объектов ИС</a:t>
            </a:r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B7F2C04E-0FEF-4D8A-8BCF-E95885AFF2F6}"/>
              </a:ext>
            </a:extLst>
          </p:cNvPr>
          <p:cNvSpPr/>
          <p:nvPr/>
        </p:nvSpPr>
        <p:spPr>
          <a:xfrm>
            <a:off x="8391164" y="2658288"/>
            <a:ext cx="2330084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232198-9056-4B81-B95A-58D5800F84C6}"/>
              </a:ext>
            </a:extLst>
          </p:cNvPr>
          <p:cNvSpPr txBox="1"/>
          <p:nvPr/>
        </p:nvSpPr>
        <p:spPr>
          <a:xfrm>
            <a:off x="8520820" y="3544341"/>
            <a:ext cx="2070772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технико-экономических обоснований</a:t>
            </a:r>
          </a:p>
        </p:txBody>
      </p:sp>
      <p:pic>
        <p:nvPicPr>
          <p:cNvPr id="4" name="Рисунок 3" descr="Поиск в папке контур">
            <a:extLst>
              <a:ext uri="{FF2B5EF4-FFF2-40B4-BE49-F238E27FC236}">
                <a16:creationId xmlns:a16="http://schemas.microsoft.com/office/drawing/2014/main" id="{10BE506A-51BA-4B3E-972B-45B09F6C2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7406" y="2873001"/>
            <a:ext cx="758119" cy="758119"/>
          </a:xfrm>
          <a:prstGeom prst="rect">
            <a:avLst/>
          </a:prstGeom>
        </p:spPr>
      </p:pic>
      <p:pic>
        <p:nvPicPr>
          <p:cNvPr id="6" name="Рисунок 5" descr="Документ со сплошной заливкой">
            <a:extLst>
              <a:ext uri="{FF2B5EF4-FFF2-40B4-BE49-F238E27FC236}">
                <a16:creationId xmlns:a16="http://schemas.microsoft.com/office/drawing/2014/main" id="{8B7522C3-B404-4AA9-B5AC-7F6250B85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3926" y="2918112"/>
            <a:ext cx="584560" cy="584560"/>
          </a:xfrm>
          <a:prstGeom prst="rect">
            <a:avLst/>
          </a:prstGeom>
        </p:spPr>
      </p:pic>
      <p:pic>
        <p:nvPicPr>
          <p:cNvPr id="11" name="Рисунок 10" descr="Сборник схем контур">
            <a:extLst>
              <a:ext uri="{FF2B5EF4-FFF2-40B4-BE49-F238E27FC236}">
                <a16:creationId xmlns:a16="http://schemas.microsoft.com/office/drawing/2014/main" id="{C7D92328-5CE3-43C4-A00C-0D4B76F7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5736" y="2892906"/>
            <a:ext cx="640636" cy="640636"/>
          </a:xfrm>
          <a:prstGeom prst="rect">
            <a:avLst/>
          </a:prstGeom>
        </p:spPr>
      </p:pic>
      <p:pic>
        <p:nvPicPr>
          <p:cNvPr id="14" name="Рисунок 13" descr="Исследование контур">
            <a:extLst>
              <a:ext uri="{FF2B5EF4-FFF2-40B4-BE49-F238E27FC236}">
                <a16:creationId xmlns:a16="http://schemas.microsoft.com/office/drawing/2014/main" id="{8532A63D-0D7A-4D93-8938-54B5E1D337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7850" y="2918112"/>
            <a:ext cx="575112" cy="5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0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">
            <a:extLst>
              <a:ext uri="{FF2B5EF4-FFF2-40B4-BE49-F238E27FC236}">
                <a16:creationId xmlns:a16="http://schemas.microsoft.com/office/drawing/2014/main" id="{610E48D4-81E4-436E-AD10-7AC25CEDC547}"/>
              </a:ext>
            </a:extLst>
          </p:cNvPr>
          <p:cNvSpPr/>
          <p:nvPr/>
        </p:nvSpPr>
        <p:spPr>
          <a:xfrm>
            <a:off x="3136010" y="1988535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1249126"/>
            <a:ext cx="10587898" cy="643174"/>
          </a:xfrm>
        </p:spPr>
        <p:txBody>
          <a:bodyPr/>
          <a:lstStyle/>
          <a:p>
            <a:r>
              <a:rPr lang="ru-RU" dirty="0"/>
              <a:t>ПРОДВИЖЕНИЕ И КОММЕРЦИАЛИЗАЦИЯ РИД 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56168FAC-4442-43F4-ABA1-AA982B653AD0}"/>
              </a:ext>
            </a:extLst>
          </p:cNvPr>
          <p:cNvSpPr/>
          <p:nvPr/>
        </p:nvSpPr>
        <p:spPr>
          <a:xfrm>
            <a:off x="965019" y="818258"/>
            <a:ext cx="5714655" cy="3626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ru-RU" b="1" dirty="0"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УСЛУГИ ЦЕНТРА ТРАНСФЕРА ТЕХНОЛОГИЙ НГТУ</a:t>
            </a:r>
          </a:p>
        </p:txBody>
      </p:sp>
      <p:sp>
        <p:nvSpPr>
          <p:cNvPr id="28" name="Right Triangle 6">
            <a:extLst>
              <a:ext uri="{FF2B5EF4-FFF2-40B4-BE49-F238E27FC236}">
                <a16:creationId xmlns:a16="http://schemas.microsoft.com/office/drawing/2014/main" id="{2804DCA9-A23F-4568-A2DD-C3542E8109A3}"/>
              </a:ext>
            </a:extLst>
          </p:cNvPr>
          <p:cNvSpPr/>
          <p:nvPr/>
        </p:nvSpPr>
        <p:spPr>
          <a:xfrm flipV="1">
            <a:off x="6525994" y="1180931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E7FBD47F-41E7-48B0-B7CF-80D658CD893F}"/>
              </a:ext>
            </a:extLst>
          </p:cNvPr>
          <p:cNvSpPr/>
          <p:nvPr/>
        </p:nvSpPr>
        <p:spPr>
          <a:xfrm>
            <a:off x="1003823" y="1988535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650ACA93-6A67-4FD6-996C-99DA00D9C097}"/>
              </a:ext>
            </a:extLst>
          </p:cNvPr>
          <p:cNvSpPr/>
          <p:nvPr/>
        </p:nvSpPr>
        <p:spPr>
          <a:xfrm>
            <a:off x="5313245" y="1988535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EBC14A-2D9B-4FDB-8476-70F0A0F72B49}"/>
              </a:ext>
            </a:extLst>
          </p:cNvPr>
          <p:cNvSpPr txBox="1"/>
          <p:nvPr/>
        </p:nvSpPr>
        <p:spPr>
          <a:xfrm>
            <a:off x="1056868" y="2651039"/>
            <a:ext cx="1903392" cy="10893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источников финансирования разработок и проектов. Комплексное сопровождение на выставках и форумах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EFA409-1371-49AF-8952-C7BB621A4F83}"/>
              </a:ext>
            </a:extLst>
          </p:cNvPr>
          <p:cNvSpPr txBox="1"/>
          <p:nvPr/>
        </p:nvSpPr>
        <p:spPr>
          <a:xfrm>
            <a:off x="5395284" y="2651039"/>
            <a:ext cx="1806733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патентных и конкурентных стратегий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4CB8AB-ECAB-4B93-9730-17B55F677407}"/>
              </a:ext>
            </a:extLst>
          </p:cNvPr>
          <p:cNvSpPr txBox="1"/>
          <p:nvPr/>
        </p:nvSpPr>
        <p:spPr>
          <a:xfrm>
            <a:off x="3208780" y="2651039"/>
            <a:ext cx="1903392" cy="10893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внедрению в производство (поиск индустриальных партнеров, производственных площадок и др.)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232198-9056-4B81-B95A-58D5800F84C6}"/>
              </a:ext>
            </a:extLst>
          </p:cNvPr>
          <p:cNvSpPr txBox="1"/>
          <p:nvPr/>
        </p:nvSpPr>
        <p:spPr>
          <a:xfrm>
            <a:off x="7543644" y="2651039"/>
            <a:ext cx="1746926" cy="10893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технологических решений на рынки через сеть трансфера, мероприятия с бизнес-партнерами и др.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663346-AFA6-46F8-9613-28AFE1906007}"/>
              </a:ext>
            </a:extLst>
          </p:cNvPr>
          <p:cNvSpPr txBox="1"/>
          <p:nvPr/>
        </p:nvSpPr>
        <p:spPr>
          <a:xfrm>
            <a:off x="9654674" y="2651039"/>
            <a:ext cx="1746926" cy="10893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проектах консорциума в сфере электроники и интеллектуальной энергетики</a:t>
            </a: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E46E39F8-5148-4B2C-B3B2-7805C7EBA282}"/>
              </a:ext>
            </a:extLst>
          </p:cNvPr>
          <p:cNvSpPr/>
          <p:nvPr/>
        </p:nvSpPr>
        <p:spPr>
          <a:xfrm>
            <a:off x="7421931" y="1988535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E01186DA-3BE4-4F38-87B2-7357865CF1D9}"/>
              </a:ext>
            </a:extLst>
          </p:cNvPr>
          <p:cNvSpPr/>
          <p:nvPr/>
        </p:nvSpPr>
        <p:spPr>
          <a:xfrm>
            <a:off x="9502004" y="1988535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Title 2">
            <a:extLst>
              <a:ext uri="{FF2B5EF4-FFF2-40B4-BE49-F238E27FC236}">
                <a16:creationId xmlns:a16="http://schemas.microsoft.com/office/drawing/2014/main" id="{006C9013-02BE-4861-BEB2-38D2BEA2CE37}"/>
              </a:ext>
            </a:extLst>
          </p:cNvPr>
          <p:cNvSpPr txBox="1">
            <a:spLocks/>
          </p:cNvSpPr>
          <p:nvPr/>
        </p:nvSpPr>
        <p:spPr>
          <a:xfrm>
            <a:off x="967129" y="3748611"/>
            <a:ext cx="2899256" cy="643174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spc="-151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ОБУЧЕНИЕ</a:t>
            </a: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5C1520E0-58C2-4ADE-AE1E-4EE8FC31DD68}"/>
              </a:ext>
            </a:extLst>
          </p:cNvPr>
          <p:cNvSpPr/>
          <p:nvPr/>
        </p:nvSpPr>
        <p:spPr>
          <a:xfrm>
            <a:off x="3174814" y="4440324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BC39C965-C268-4054-9DD3-CEEC2AC47883}"/>
              </a:ext>
            </a:extLst>
          </p:cNvPr>
          <p:cNvSpPr/>
          <p:nvPr/>
        </p:nvSpPr>
        <p:spPr>
          <a:xfrm>
            <a:off x="1003823" y="4440324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6CB73A-F533-4E66-A752-2DA7FEB942F2}"/>
              </a:ext>
            </a:extLst>
          </p:cNvPr>
          <p:cNvSpPr txBox="1"/>
          <p:nvPr/>
        </p:nvSpPr>
        <p:spPr>
          <a:xfrm>
            <a:off x="1095672" y="5123405"/>
            <a:ext cx="1742886" cy="10893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ДПО в сфере управления интеллектуальной собственностью и трансфера технологий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EE3448-7963-4CF4-8DF8-B00383DE1B09}"/>
              </a:ext>
            </a:extLst>
          </p:cNvPr>
          <p:cNvSpPr txBox="1"/>
          <p:nvPr/>
        </p:nvSpPr>
        <p:spPr>
          <a:xfrm>
            <a:off x="3253707" y="5123405"/>
            <a:ext cx="1806733" cy="8862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Научно-технологические </a:t>
            </a:r>
            <a:r>
              <a:rPr lang="ru-RU" sz="11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форсайты</a:t>
            </a: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стратегические сессии по технологическим трендам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DF36FB-F376-47F5-BB7B-A76DBCB719F3}"/>
              </a:ext>
            </a:extLst>
          </p:cNvPr>
          <p:cNvSpPr txBox="1"/>
          <p:nvPr/>
        </p:nvSpPr>
        <p:spPr>
          <a:xfrm>
            <a:off x="5316371" y="5123405"/>
            <a:ext cx="2070772" cy="10893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руководителей </a:t>
            </a:r>
          </a:p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научно-технологических проектов (совместно </a:t>
            </a:r>
          </a:p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Академией управления </a:t>
            </a:r>
            <a:r>
              <a:rPr lang="ru-RU" sz="11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WINbd</a:t>
            </a:r>
            <a:r>
              <a:rPr lang="ru-RU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7" name="Rectangle 8">
            <a:extLst>
              <a:ext uri="{FF2B5EF4-FFF2-40B4-BE49-F238E27FC236}">
                <a16:creationId xmlns:a16="http://schemas.microsoft.com/office/drawing/2014/main" id="{20DBDC56-FF01-44DD-B0F4-30E51BE55561}"/>
              </a:ext>
            </a:extLst>
          </p:cNvPr>
          <p:cNvSpPr/>
          <p:nvPr/>
        </p:nvSpPr>
        <p:spPr>
          <a:xfrm>
            <a:off x="5352049" y="4440324"/>
            <a:ext cx="1968681" cy="17505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 descr="Электрическая опора контур">
            <a:extLst>
              <a:ext uri="{FF2B5EF4-FFF2-40B4-BE49-F238E27FC236}">
                <a16:creationId xmlns:a16="http://schemas.microsoft.com/office/drawing/2014/main" id="{BEEFE003-A312-470B-91C7-9FCB7938A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0101" y="2016200"/>
            <a:ext cx="607414" cy="607414"/>
          </a:xfrm>
          <a:prstGeom prst="rect">
            <a:avLst/>
          </a:prstGeom>
        </p:spPr>
      </p:pic>
      <p:pic>
        <p:nvPicPr>
          <p:cNvPr id="8" name="Рисунок 7" descr="Расширение бизнеса контур">
            <a:extLst>
              <a:ext uri="{FF2B5EF4-FFF2-40B4-BE49-F238E27FC236}">
                <a16:creationId xmlns:a16="http://schemas.microsoft.com/office/drawing/2014/main" id="{B59CDED8-56D3-487F-9E23-E3391ACBE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9524" y="2016200"/>
            <a:ext cx="642521" cy="642521"/>
          </a:xfrm>
          <a:prstGeom prst="rect">
            <a:avLst/>
          </a:prstGeom>
        </p:spPr>
      </p:pic>
      <p:pic>
        <p:nvPicPr>
          <p:cNvPr id="10" name="Рисунок 9" descr="Производство контур">
            <a:extLst>
              <a:ext uri="{FF2B5EF4-FFF2-40B4-BE49-F238E27FC236}">
                <a16:creationId xmlns:a16="http://schemas.microsoft.com/office/drawing/2014/main" id="{A99739FF-3105-4C7D-826F-9BE904733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5063" y="2016200"/>
            <a:ext cx="697725" cy="697725"/>
          </a:xfrm>
          <a:prstGeom prst="rect">
            <a:avLst/>
          </a:prstGeom>
        </p:spPr>
      </p:pic>
      <p:pic>
        <p:nvPicPr>
          <p:cNvPr id="14" name="Рисунок 13" descr="Бумажник со сплошной заливкой">
            <a:extLst>
              <a:ext uri="{FF2B5EF4-FFF2-40B4-BE49-F238E27FC236}">
                <a16:creationId xmlns:a16="http://schemas.microsoft.com/office/drawing/2014/main" id="{3E31B116-3AC5-4597-8B2B-9CF48AF34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82273" y="2016200"/>
            <a:ext cx="702955" cy="702955"/>
          </a:xfrm>
          <a:prstGeom prst="rect">
            <a:avLst/>
          </a:prstGeom>
        </p:spPr>
      </p:pic>
      <p:pic>
        <p:nvPicPr>
          <p:cNvPr id="16" name="Рисунок 15" descr="Пользователи со сплошной заливкой">
            <a:extLst>
              <a:ext uri="{FF2B5EF4-FFF2-40B4-BE49-F238E27FC236}">
                <a16:creationId xmlns:a16="http://schemas.microsoft.com/office/drawing/2014/main" id="{A60D8FD6-791C-4C16-8EDE-46C7689E75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9680" y="4534793"/>
            <a:ext cx="643174" cy="643174"/>
          </a:xfrm>
          <a:prstGeom prst="rect">
            <a:avLst/>
          </a:prstGeom>
        </p:spPr>
      </p:pic>
      <p:pic>
        <p:nvPicPr>
          <p:cNvPr id="59" name="Рисунок 58" descr="Преподаватель контур">
            <a:extLst>
              <a:ext uri="{FF2B5EF4-FFF2-40B4-BE49-F238E27FC236}">
                <a16:creationId xmlns:a16="http://schemas.microsoft.com/office/drawing/2014/main" id="{A0F9BBA8-3226-4BB5-AF94-1EBDE3C89B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91366" y="4521047"/>
            <a:ext cx="643174" cy="643174"/>
          </a:xfrm>
          <a:prstGeom prst="rect">
            <a:avLst/>
          </a:prstGeom>
        </p:spPr>
      </p:pic>
      <p:pic>
        <p:nvPicPr>
          <p:cNvPr id="61" name="Рисунок 60" descr="Язык удаленного обучения со сплошной заливкой">
            <a:extLst>
              <a:ext uri="{FF2B5EF4-FFF2-40B4-BE49-F238E27FC236}">
                <a16:creationId xmlns:a16="http://schemas.microsoft.com/office/drawing/2014/main" id="{0A223290-BB83-49F7-A7C7-9D72EF1362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7066" y="4474919"/>
            <a:ext cx="721318" cy="72131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6F7BB7D-0D6D-4962-847B-64FFA6E54751}"/>
              </a:ext>
            </a:extLst>
          </p:cNvPr>
          <p:cNvSpPr txBox="1"/>
          <p:nvPr/>
        </p:nvSpPr>
        <p:spPr>
          <a:xfrm>
            <a:off x="8475305" y="4440324"/>
            <a:ext cx="2053397" cy="479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Запросить коммерческое предложение</a:t>
            </a:r>
          </a:p>
        </p:txBody>
      </p:sp>
      <p:sp>
        <p:nvSpPr>
          <p:cNvPr id="69" name="Rectangle 8">
            <a:extLst>
              <a:ext uri="{FF2B5EF4-FFF2-40B4-BE49-F238E27FC236}">
                <a16:creationId xmlns:a16="http://schemas.microsoft.com/office/drawing/2014/main" id="{E0C4A627-E31F-4180-B748-8656540583C7}"/>
              </a:ext>
            </a:extLst>
          </p:cNvPr>
          <p:cNvSpPr/>
          <p:nvPr/>
        </p:nvSpPr>
        <p:spPr>
          <a:xfrm>
            <a:off x="8492177" y="4966064"/>
            <a:ext cx="1968681" cy="28728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shkr@bk.ru </a:t>
            </a:r>
          </a:p>
        </p:txBody>
      </p:sp>
      <p:pic>
        <p:nvPicPr>
          <p:cNvPr id="5" name="Рисунок 4" descr="Blog контур">
            <a:extLst>
              <a:ext uri="{FF2B5EF4-FFF2-40B4-BE49-F238E27FC236}">
                <a16:creationId xmlns:a16="http://schemas.microsoft.com/office/drawing/2014/main" id="{3D459925-8AA5-496B-AC94-C457D125FB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07218" y="2016200"/>
            <a:ext cx="655374" cy="65537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C3C92AD-A488-47BE-9562-2F66AA941EC8}"/>
              </a:ext>
            </a:extLst>
          </p:cNvPr>
          <p:cNvSpPr txBox="1"/>
          <p:nvPr/>
        </p:nvSpPr>
        <p:spPr>
          <a:xfrm>
            <a:off x="8509847" y="5420302"/>
            <a:ext cx="2053397" cy="479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программ повышения квалификации</a:t>
            </a:r>
          </a:p>
        </p:txBody>
      </p: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88BC38B3-0F44-43F4-8D5D-9AE07F42FAFC}"/>
              </a:ext>
            </a:extLst>
          </p:cNvPr>
          <p:cNvCxnSpPr>
            <a:cxnSpLocks/>
            <a:stCxn id="42" idx="2"/>
          </p:cNvCxnSpPr>
          <p:nvPr/>
        </p:nvCxnSpPr>
        <p:spPr>
          <a:xfrm rot="16200000" flipH="1">
            <a:off x="9596294" y="5840493"/>
            <a:ext cx="564058" cy="683555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5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15760" y="2291938"/>
            <a:ext cx="818319" cy="818319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00065" y="2278539"/>
            <a:ext cx="422947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и экспертиза заявки на объекты интеллектуальной собственности по отраслевым направлениям (электроника и электротехника; функциональные материалы)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7065" y="3169124"/>
            <a:ext cx="4110103" cy="2639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tx1">
                    <a:alpha val="80000"/>
                  </a:schemeClr>
                </a:solidFill>
              </a:rPr>
              <a:t>удостоверение о повышении квалификации; очно/дистанционно</a:t>
            </a:r>
            <a:endParaRPr lang="en-US" sz="1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0600" y="653320"/>
            <a:ext cx="5698672" cy="346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повышения квалификации на 2022 г.</a:t>
            </a:r>
          </a:p>
        </p:txBody>
      </p:sp>
      <p:sp>
        <p:nvSpPr>
          <p:cNvPr id="29" name="Right Triangle 28"/>
          <p:cNvSpPr/>
          <p:nvPr/>
        </p:nvSpPr>
        <p:spPr>
          <a:xfrm flipV="1">
            <a:off x="6535592" y="1000059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94749-9D0D-430B-AC69-49F829E266C9}"/>
              </a:ext>
            </a:extLst>
          </p:cNvPr>
          <p:cNvSpPr txBox="1"/>
          <p:nvPr/>
        </p:nvSpPr>
        <p:spPr>
          <a:xfrm>
            <a:off x="1059251" y="2506749"/>
            <a:ext cx="81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36 ч.</a:t>
            </a:r>
          </a:p>
        </p:txBody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5520238E-08F2-4CF9-B54C-A246376C66F2}"/>
              </a:ext>
            </a:extLst>
          </p:cNvPr>
          <p:cNvSpPr/>
          <p:nvPr/>
        </p:nvSpPr>
        <p:spPr>
          <a:xfrm>
            <a:off x="1015760" y="1245380"/>
            <a:ext cx="818319" cy="818319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719D59-F052-4137-BD06-7871191F5FD3}"/>
              </a:ext>
            </a:extLst>
          </p:cNvPr>
          <p:cNvSpPr txBox="1"/>
          <p:nvPr/>
        </p:nvSpPr>
        <p:spPr>
          <a:xfrm>
            <a:off x="1900065" y="1200131"/>
            <a:ext cx="422947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учета и налогообложения в сфере интеллектуальной собственности 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02E622-60F8-49FF-8391-8D191486CD16}"/>
              </a:ext>
            </a:extLst>
          </p:cNvPr>
          <p:cNvSpPr txBox="1"/>
          <p:nvPr/>
        </p:nvSpPr>
        <p:spPr>
          <a:xfrm>
            <a:off x="1882669" y="1701696"/>
            <a:ext cx="4110103" cy="2639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tx1">
                    <a:alpha val="80000"/>
                  </a:schemeClr>
                </a:solidFill>
              </a:rPr>
              <a:t>удостоверение о повышении квалификации; очно/дистанционно</a:t>
            </a:r>
            <a:endParaRPr lang="en-US" sz="1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8CB916-80B6-4D74-9C3E-06A9A34C2915}"/>
              </a:ext>
            </a:extLst>
          </p:cNvPr>
          <p:cNvSpPr txBox="1"/>
          <p:nvPr/>
        </p:nvSpPr>
        <p:spPr>
          <a:xfrm>
            <a:off x="1039825" y="1466104"/>
            <a:ext cx="81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ч.</a:t>
            </a:r>
          </a:p>
        </p:txBody>
      </p:sp>
      <p:sp>
        <p:nvSpPr>
          <p:cNvPr id="34" name="Oval 5">
            <a:extLst>
              <a:ext uri="{FF2B5EF4-FFF2-40B4-BE49-F238E27FC236}">
                <a16:creationId xmlns:a16="http://schemas.microsoft.com/office/drawing/2014/main" id="{302768FA-D8C9-4F34-B7D2-A69CC3309AD8}"/>
              </a:ext>
            </a:extLst>
          </p:cNvPr>
          <p:cNvSpPr/>
          <p:nvPr/>
        </p:nvSpPr>
        <p:spPr>
          <a:xfrm>
            <a:off x="1015760" y="3561182"/>
            <a:ext cx="818319" cy="818319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2188A1-456D-4BA5-BEA6-43090AA54ED2}"/>
              </a:ext>
            </a:extLst>
          </p:cNvPr>
          <p:cNvSpPr txBox="1"/>
          <p:nvPr/>
        </p:nvSpPr>
        <p:spPr>
          <a:xfrm>
            <a:off x="1900065" y="3551349"/>
            <a:ext cx="40480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Правовая охрана и распоряжение правами на результаты интеллектуальной деятельности в IT-сфере 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693D0C-E6E1-4FB1-871F-464BCFF34BFC}"/>
              </a:ext>
            </a:extLst>
          </p:cNvPr>
          <p:cNvSpPr txBox="1"/>
          <p:nvPr/>
        </p:nvSpPr>
        <p:spPr>
          <a:xfrm>
            <a:off x="1907064" y="4221303"/>
            <a:ext cx="4110103" cy="2639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tx1">
                    <a:alpha val="80000"/>
                  </a:schemeClr>
                </a:solidFill>
              </a:rPr>
              <a:t>удостоверение о повышении квалификации; очно/дистанционно</a:t>
            </a:r>
            <a:endParaRPr lang="en-US" sz="1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02C7E0-6844-4D8D-8F3A-30827F91EA9E}"/>
              </a:ext>
            </a:extLst>
          </p:cNvPr>
          <p:cNvSpPr txBox="1"/>
          <p:nvPr/>
        </p:nvSpPr>
        <p:spPr>
          <a:xfrm>
            <a:off x="1049484" y="3760262"/>
            <a:ext cx="81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ч.</a:t>
            </a:r>
          </a:p>
        </p:txBody>
      </p:sp>
      <p:sp>
        <p:nvSpPr>
          <p:cNvPr id="38" name="Oval 5">
            <a:extLst>
              <a:ext uri="{FF2B5EF4-FFF2-40B4-BE49-F238E27FC236}">
                <a16:creationId xmlns:a16="http://schemas.microsoft.com/office/drawing/2014/main" id="{D533FC5C-4086-480D-952B-1DCE0D8AC7C4}"/>
              </a:ext>
            </a:extLst>
          </p:cNvPr>
          <p:cNvSpPr/>
          <p:nvPr/>
        </p:nvSpPr>
        <p:spPr>
          <a:xfrm>
            <a:off x="1015760" y="4732858"/>
            <a:ext cx="818319" cy="818319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6E7174-58D0-46A3-A805-779EB458A57E}"/>
              </a:ext>
            </a:extLst>
          </p:cNvPr>
          <p:cNvSpPr txBox="1"/>
          <p:nvPr/>
        </p:nvSpPr>
        <p:spPr>
          <a:xfrm>
            <a:off x="1900065" y="4727066"/>
            <a:ext cx="42294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стратегий патентования и коммерциализации интеллектуальной собственности 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410E65-BDE7-48BE-B914-37698FF9EFB4}"/>
              </a:ext>
            </a:extLst>
          </p:cNvPr>
          <p:cNvSpPr txBox="1"/>
          <p:nvPr/>
        </p:nvSpPr>
        <p:spPr>
          <a:xfrm>
            <a:off x="1907065" y="5353733"/>
            <a:ext cx="4110103" cy="2639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tx1">
                    <a:alpha val="80000"/>
                  </a:schemeClr>
                </a:solidFill>
              </a:rPr>
              <a:t>удостоверение о повышении квалификации; очно/дистанционно</a:t>
            </a:r>
            <a:endParaRPr lang="en-US" sz="1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A370BA-F78B-45F9-8769-22C90C8E5BC6}"/>
              </a:ext>
            </a:extLst>
          </p:cNvPr>
          <p:cNvSpPr txBox="1"/>
          <p:nvPr/>
        </p:nvSpPr>
        <p:spPr>
          <a:xfrm>
            <a:off x="1022759" y="4917559"/>
            <a:ext cx="81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36 ч.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AB8EB4-7B51-4089-855F-44834AA166DA}"/>
              </a:ext>
            </a:extLst>
          </p:cNvPr>
          <p:cNvSpPr txBox="1"/>
          <p:nvPr/>
        </p:nvSpPr>
        <p:spPr>
          <a:xfrm>
            <a:off x="-14355" y="1500650"/>
            <a:ext cx="978129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5A033B-830A-4643-9325-BEC08C37937E}"/>
              </a:ext>
            </a:extLst>
          </p:cNvPr>
          <p:cNvSpPr txBox="1"/>
          <p:nvPr/>
        </p:nvSpPr>
        <p:spPr>
          <a:xfrm>
            <a:off x="-14355" y="2547208"/>
            <a:ext cx="978129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399C3F-98AF-458D-9CB7-68C84C39D111}"/>
              </a:ext>
            </a:extLst>
          </p:cNvPr>
          <p:cNvSpPr txBox="1"/>
          <p:nvPr/>
        </p:nvSpPr>
        <p:spPr>
          <a:xfrm>
            <a:off x="-14355" y="3812958"/>
            <a:ext cx="978129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апрель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75CF34-5E46-488F-8A9E-4FC5C71AD13D}"/>
              </a:ext>
            </a:extLst>
          </p:cNvPr>
          <p:cNvSpPr txBox="1"/>
          <p:nvPr/>
        </p:nvSpPr>
        <p:spPr>
          <a:xfrm>
            <a:off x="-14355" y="4942509"/>
            <a:ext cx="978129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C4EA68-C11B-4B79-BD26-C7636D3876FE}"/>
              </a:ext>
            </a:extLst>
          </p:cNvPr>
          <p:cNvSpPr txBox="1"/>
          <p:nvPr/>
        </p:nvSpPr>
        <p:spPr>
          <a:xfrm>
            <a:off x="6674528" y="1200131"/>
            <a:ext cx="498679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нематериальных активов и операций по коммерческому использованию объектов в соответствии с федеральными стандартами бухгалтерского учета и МСФО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платежи и льготы в сфере интеллектуальной собственности и НИОКР</a:t>
            </a: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92D7C7B6-C5EB-4FD2-ABF7-1144E90DA2E2}"/>
              </a:ext>
            </a:extLst>
          </p:cNvPr>
          <p:cNvSpPr/>
          <p:nvPr/>
        </p:nvSpPr>
        <p:spPr>
          <a:xfrm>
            <a:off x="6136542" y="1245380"/>
            <a:ext cx="384306" cy="897477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D21A90-865E-459A-A498-30658CB011AC}"/>
              </a:ext>
            </a:extLst>
          </p:cNvPr>
          <p:cNvSpPr txBox="1"/>
          <p:nvPr/>
        </p:nvSpPr>
        <p:spPr>
          <a:xfrm>
            <a:off x="6674528" y="2278539"/>
            <a:ext cx="541669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и подача заявки на изобретение и полезную модель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документам и порядок рассмотрения заявки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экспертизы с учетом отраслевых направлений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заявки по процедуре PCT</a:t>
            </a:r>
          </a:p>
        </p:txBody>
      </p:sp>
      <p:sp>
        <p:nvSpPr>
          <p:cNvPr id="50" name="Стрелка: пятиугольник 49">
            <a:extLst>
              <a:ext uri="{FF2B5EF4-FFF2-40B4-BE49-F238E27FC236}">
                <a16:creationId xmlns:a16="http://schemas.microsoft.com/office/drawing/2014/main" id="{724E87BE-DE73-4E44-A314-B7CCC172D322}"/>
              </a:ext>
            </a:extLst>
          </p:cNvPr>
          <p:cNvSpPr/>
          <p:nvPr/>
        </p:nvSpPr>
        <p:spPr>
          <a:xfrm>
            <a:off x="6136542" y="2291938"/>
            <a:ext cx="394216" cy="97016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E39B5D-3B33-4F1F-B87E-0534D3CC3FCE}"/>
              </a:ext>
            </a:extLst>
          </p:cNvPr>
          <p:cNvSpPr txBox="1"/>
          <p:nvPr/>
        </p:nvSpPr>
        <p:spPr>
          <a:xfrm>
            <a:off x="6674528" y="3551349"/>
            <a:ext cx="477724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режимы охраны результатов интеллектуальной деятельности в IT-сфере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распоряжения исключительными и неисключительными правами на РИД</a:t>
            </a:r>
          </a:p>
        </p:txBody>
      </p:sp>
      <p:sp>
        <p:nvSpPr>
          <p:cNvPr id="55" name="Стрелка: пятиугольник 54">
            <a:extLst>
              <a:ext uri="{FF2B5EF4-FFF2-40B4-BE49-F238E27FC236}">
                <a16:creationId xmlns:a16="http://schemas.microsoft.com/office/drawing/2014/main" id="{F3F0A6CF-38D5-481A-887C-06F4941A4CE6}"/>
              </a:ext>
            </a:extLst>
          </p:cNvPr>
          <p:cNvSpPr/>
          <p:nvPr/>
        </p:nvSpPr>
        <p:spPr>
          <a:xfrm>
            <a:off x="6136542" y="3561182"/>
            <a:ext cx="383025" cy="92404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8DB349-18AF-4BA3-A2CF-B0D5F985B7B4}"/>
              </a:ext>
            </a:extLst>
          </p:cNvPr>
          <p:cNvSpPr txBox="1"/>
          <p:nvPr/>
        </p:nvSpPr>
        <p:spPr>
          <a:xfrm>
            <a:off x="6674527" y="4727066"/>
            <a:ext cx="498679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и организационно-экономические основы разработки стратегий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инструментов патентной, рыночной аналитики и технологической разведки при разработке стратегий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dirty="0">
                <a:solidFill>
                  <a:srgbClr val="00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локальной нормативной базы организаций в сфере интеллектуальной собственности</a:t>
            </a:r>
          </a:p>
        </p:txBody>
      </p:sp>
      <p:sp>
        <p:nvSpPr>
          <p:cNvPr id="58" name="Стрелка: пятиугольник 57">
            <a:extLst>
              <a:ext uri="{FF2B5EF4-FFF2-40B4-BE49-F238E27FC236}">
                <a16:creationId xmlns:a16="http://schemas.microsoft.com/office/drawing/2014/main" id="{0BD0483A-249E-4926-AEBE-8F61C0E80D5B}"/>
              </a:ext>
            </a:extLst>
          </p:cNvPr>
          <p:cNvSpPr/>
          <p:nvPr/>
        </p:nvSpPr>
        <p:spPr>
          <a:xfrm>
            <a:off x="6136542" y="4732858"/>
            <a:ext cx="371834" cy="1118643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9074C165-38B6-4313-B37E-F9914667EDB3}"/>
              </a:ext>
            </a:extLst>
          </p:cNvPr>
          <p:cNvSpPr/>
          <p:nvPr/>
        </p:nvSpPr>
        <p:spPr>
          <a:xfrm>
            <a:off x="-14355" y="3436882"/>
            <a:ext cx="12369641" cy="1239742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835C61C-A854-4C2B-8A9A-24CBCF8913E0}"/>
              </a:ext>
            </a:extLst>
          </p:cNvPr>
          <p:cNvSpPr/>
          <p:nvPr/>
        </p:nvSpPr>
        <p:spPr>
          <a:xfrm>
            <a:off x="1858145" y="6470078"/>
            <a:ext cx="4427008" cy="2271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ЗАДАТЬ ВОПРОС ПО ПРОГРАММАМ: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homenko_ev@mail.ru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431EF2D-E0BB-4384-8325-6240172DD598}"/>
              </a:ext>
            </a:extLst>
          </p:cNvPr>
          <p:cNvSpPr/>
          <p:nvPr/>
        </p:nvSpPr>
        <p:spPr>
          <a:xfrm>
            <a:off x="1858145" y="6470078"/>
            <a:ext cx="758055" cy="2271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7254F1-491A-4450-A8CE-E665C9AB31FE}"/>
              </a:ext>
            </a:extLst>
          </p:cNvPr>
          <p:cNvSpPr/>
          <p:nvPr/>
        </p:nvSpPr>
        <p:spPr>
          <a:xfrm>
            <a:off x="342900" y="3169124"/>
            <a:ext cx="397329" cy="503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D90D4702-1776-472F-9FD4-AE64FE9E67CA}"/>
              </a:ext>
            </a:extLst>
          </p:cNvPr>
          <p:cNvSpPr/>
          <p:nvPr/>
        </p:nvSpPr>
        <p:spPr>
          <a:xfrm>
            <a:off x="-11976" y="2201343"/>
            <a:ext cx="12367262" cy="1235539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599" y="2049186"/>
            <a:ext cx="3527292" cy="779936"/>
          </a:xfrm>
        </p:spPr>
        <p:txBody>
          <a:bodyPr/>
          <a:lstStyle/>
          <a:p>
            <a:r>
              <a:rPr lang="en-US" dirty="0"/>
              <a:t>IP TEACH-IN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599" y="2863895"/>
            <a:ext cx="4750725" cy="138114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собственность в инновационном предпринимательстве</a:t>
            </a:r>
            <a:endParaRPr lang="en-US" sz="24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>
          <a:xfrm flipV="1">
            <a:off x="8482314" y="1181100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04462" y="2718451"/>
            <a:ext cx="2023534" cy="223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ФЕВРАЛЯ 2022 г.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4462" y="4325299"/>
            <a:ext cx="2023534" cy="223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93208" y="1995354"/>
            <a:ext cx="3527292" cy="11661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еженедельно</a:t>
            </a:r>
            <a:r>
              <a:rPr lang="ru-RU" sz="1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дистанционном формате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удостоверений о повышении квалификации при посещении вебинаров в объеме </a:t>
            </a:r>
            <a:r>
              <a:rPr lang="ru-RU" sz="12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16 ч.</a:t>
            </a:r>
            <a:endParaRPr lang="en-US" sz="1200" b="1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93208" y="3576458"/>
            <a:ext cx="3500966" cy="25511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альтернативные способы правовой охраны объектов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средств индивидуализации при продвижении брендов; 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оценки стоимости нематериальных активов и инновационного бизнеса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предпринимательские риски при создании и использовании интеллектуальной собственности</a:t>
            </a:r>
            <a:endParaRPr lang="en-US" sz="12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3599"/>
          <p:cNvSpPr/>
          <p:nvPr/>
        </p:nvSpPr>
        <p:spPr>
          <a:xfrm>
            <a:off x="6890291" y="2136420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Shape 3717"/>
          <p:cNvSpPr/>
          <p:nvPr/>
        </p:nvSpPr>
        <p:spPr>
          <a:xfrm>
            <a:off x="6890291" y="3711672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40285EAC-4A3D-477D-9CE3-50075073D88E}"/>
              </a:ext>
            </a:extLst>
          </p:cNvPr>
          <p:cNvSpPr/>
          <p:nvPr/>
        </p:nvSpPr>
        <p:spPr>
          <a:xfrm>
            <a:off x="990599" y="839089"/>
            <a:ext cx="7645395" cy="345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ОТКРЫТАЯ ПЛОЩАДКА ЦЕНТРА ТРАНСФЕРА ТЕХНОЛОГИЙ НГТУ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B25F58E-0375-4400-8523-203015C21D4D}"/>
              </a:ext>
            </a:extLst>
          </p:cNvPr>
          <p:cNvSpPr/>
          <p:nvPr/>
        </p:nvSpPr>
        <p:spPr>
          <a:xfrm>
            <a:off x="5592879" y="6485571"/>
            <a:ext cx="4427008" cy="227164"/>
          </a:xfrm>
          <a:prstGeom prst="rect">
            <a:avLst/>
          </a:prstGeom>
          <a:solidFill>
            <a:schemeClr val="bg1"/>
          </a:solidFill>
          <a:ln>
            <a:solidFill>
              <a:srgbClr val="FE1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ЗАПИСЬ НА САЙТЕ ЦЕНТРА ТРАНСФЕРА ТЕХНОЛОГИЙ НГТУ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81AFB2C-FC0C-4D9E-97FA-55F96102FBA1}"/>
              </a:ext>
            </a:extLst>
          </p:cNvPr>
          <p:cNvSpPr/>
          <p:nvPr/>
        </p:nvSpPr>
        <p:spPr>
          <a:xfrm>
            <a:off x="5592879" y="6483757"/>
            <a:ext cx="503121" cy="2328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Shape 3759"/>
          <p:cNvSpPr/>
          <p:nvPr/>
        </p:nvSpPr>
        <p:spPr>
          <a:xfrm>
            <a:off x="5743487" y="6520344"/>
            <a:ext cx="201903" cy="157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9" y="11291"/>
                  <a:pt x="19636" y="11291"/>
                </a:cubicBezTo>
                <a:lnTo>
                  <a:pt x="19636" y="7364"/>
                </a:lnTo>
                <a:cubicBezTo>
                  <a:pt x="20179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60"/>
                  <a:pt x="18977" y="0"/>
                  <a:pt x="18164" y="0"/>
                </a:cubicBezTo>
                <a:cubicBezTo>
                  <a:pt x="17350" y="0"/>
                  <a:pt x="16691" y="660"/>
                  <a:pt x="16691" y="1473"/>
                </a:cubicBezTo>
                <a:lnTo>
                  <a:pt x="16691" y="1844"/>
                </a:lnTo>
                <a:lnTo>
                  <a:pt x="2459" y="6030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80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0"/>
                  <a:pt x="9818" y="21109"/>
                </a:cubicBezTo>
                <a:cubicBezTo>
                  <a:pt x="9818" y="21073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2"/>
                </a:lnTo>
                <a:lnTo>
                  <a:pt x="16691" y="17182"/>
                </a:lnTo>
                <a:cubicBezTo>
                  <a:pt x="16691" y="17996"/>
                  <a:pt x="17350" y="18655"/>
                  <a:pt x="18164" y="18655"/>
                </a:cubicBezTo>
                <a:cubicBezTo>
                  <a:pt x="18977" y="18655"/>
                  <a:pt x="19636" y="17996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7FD716-4E7D-4F11-A2CB-87D1F8BF0305}"/>
              </a:ext>
            </a:extLst>
          </p:cNvPr>
          <p:cNvSpPr/>
          <p:nvPr/>
        </p:nvSpPr>
        <p:spPr>
          <a:xfrm>
            <a:off x="896" y="0"/>
            <a:ext cx="6095104" cy="68579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4E21CD5-3427-4815-939D-DC21D7E84847}"/>
              </a:ext>
            </a:extLst>
          </p:cNvPr>
          <p:cNvSpPr txBox="1">
            <a:spLocks/>
          </p:cNvSpPr>
          <p:nvPr/>
        </p:nvSpPr>
        <p:spPr>
          <a:xfrm>
            <a:off x="362775" y="212320"/>
            <a:ext cx="5542725" cy="6074180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tem Text Bold" panose="020B0703020203020204" pitchFamily="34" charset="-52"/>
                <a:cs typeface="Arial" panose="020B0604020202020204" pitchFamily="34" charset="0"/>
              </a:rPr>
              <a:t>ЦЕНТР ТРАНСФЕРА ТЕХНОЛОГИЙ НГТУ</a:t>
            </a:r>
            <a:endParaRPr lang="en-US" sz="3300" b="1" baseline="0" dirty="0">
              <a:solidFill>
                <a:schemeClr val="bg1"/>
              </a:solidFill>
              <a:latin typeface="Arial" panose="020B0604020202020204" pitchFamily="34" charset="0"/>
              <a:ea typeface="Stem Text Bold" panose="020B07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КОНТАКТЫ: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Хайруллина Марина Валентиновна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проректор по инновациям и развитию НГТУ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khayrullina@corp.nstu.ru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Stem Extra Light" panose="020B04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Хоменко Елена Владимировна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директор ЦТТ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89059467708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homenko_ev@mail.ru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Stem Extra Light" panose="020B04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Зубарев Кирилл Ильич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технологический менеджер ЦТТ,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Stem Extra Light" panose="020B04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руководитель проектов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EnergyNet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Stem Extra Light" panose="020B04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89139480152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shkr@bk.ru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Stem Extra Light" panose="020B0403020203020204" pitchFamily="34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Долгих Ирина Владиславовна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руководитель программы развития ЦТТ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89237004580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irina.vl.dolgikh@gmail.com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Stem Extra Light" panose="020B04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9" name="Picture 6" descr="Portfolio – Allure Nails and Spa">
            <a:hlinkClick r:id="rId6"/>
            <a:extLst>
              <a:ext uri="{FF2B5EF4-FFF2-40B4-BE49-F238E27FC236}">
                <a16:creationId xmlns:a16="http://schemas.microsoft.com/office/drawing/2014/main" id="{753359D7-ECAF-495C-968C-8C927769D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9" y="6358312"/>
            <a:ext cx="270756" cy="2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нтернет со сплошной заливкой">
            <a:hlinkClick r:id="rId8" action="ppaction://hlinkfile"/>
            <a:extLst>
              <a:ext uri="{FF2B5EF4-FFF2-40B4-BE49-F238E27FC236}">
                <a16:creationId xmlns:a16="http://schemas.microsoft.com/office/drawing/2014/main" id="{183CD32F-614E-4F58-BE59-406977337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485" y="6265090"/>
            <a:ext cx="457200" cy="45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9B2D68-3CF5-4631-B4A3-E58D752CB65D}"/>
              </a:ext>
            </a:extLst>
          </p:cNvPr>
          <p:cNvSpPr txBox="1"/>
          <p:nvPr/>
        </p:nvSpPr>
        <p:spPr>
          <a:xfrm>
            <a:off x="1143316" y="6343649"/>
            <a:ext cx="3596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Stem Extra Light" panose="020B0403020203020204" pitchFamily="34" charset="-52"/>
                <a:cs typeface="Arial" panose="020B0604020202020204" pitchFamily="34" charset="0"/>
              </a:rPr>
              <a:t>г. Новосибирск, пр. Карла Маркса 20/1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A5FE0-BA47-43DB-A777-4E167B633C7B}"/>
              </a:ext>
            </a:extLst>
          </p:cNvPr>
          <p:cNvSpPr txBox="1"/>
          <p:nvPr/>
        </p:nvSpPr>
        <p:spPr>
          <a:xfrm>
            <a:off x="6267379" y="1363739"/>
            <a:ext cx="54086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ПРИГЛАШАЕМ К СОТРУДНИЧЕСТВУ:</a:t>
            </a:r>
          </a:p>
          <a:p>
            <a:endParaRPr lang="ru-RU" b="1" dirty="0">
              <a:solidFill>
                <a:srgbClr val="7D0925"/>
              </a:solidFill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7D0925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- научные организации и вузы</a:t>
            </a:r>
            <a:r>
              <a:rPr lang="ru-RU" dirty="0"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, заинтересованные в коммерциализации РИД</a:t>
            </a:r>
          </a:p>
          <a:p>
            <a:endParaRPr lang="ru-RU" dirty="0"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7D0925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- предприятия</a:t>
            </a:r>
            <a:r>
              <a:rPr lang="ru-RU" dirty="0"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, заинтересованные в комплексных решениях в сфере электроники, энергетики и новых материалов</a:t>
            </a:r>
          </a:p>
          <a:p>
            <a:pPr marL="285750" indent="-285750">
              <a:buFontTx/>
              <a:buChar char="-"/>
            </a:pPr>
            <a:endParaRPr lang="ru-RU" dirty="0"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7D0925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D0925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специалистов</a:t>
            </a:r>
            <a:r>
              <a:rPr lang="ru-RU" dirty="0"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, заинтересованных в повышении компетенций в области защиты и управления интеллектуальной собственностью, трансфера технологий</a:t>
            </a:r>
          </a:p>
        </p:txBody>
      </p: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DB91D4-B393-48E1-B37B-F8846DAB45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79" y="251269"/>
            <a:ext cx="4021061" cy="8082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258527-CD6C-4064-B896-345418667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00" y="5327029"/>
            <a:ext cx="1166661" cy="11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81133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FF575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2534</TotalTime>
  <Words>782</Words>
  <Application>Microsoft Office PowerPoint</Application>
  <PresentationFormat>Широкоэкранный</PresentationFormat>
  <Paragraphs>135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B&amp;D-Powerpoint Template_16x9</vt:lpstr>
      <vt:lpstr>Презентация PowerPoint</vt:lpstr>
      <vt:lpstr>ЦЕЛЬ И ЗАДАЧИ</vt:lpstr>
      <vt:lpstr>ПРИМЕРЫ РЕАЛИЗОВАННЫХ ПРОЕКТОВ</vt:lpstr>
      <vt:lpstr>НИОКТР</vt:lpstr>
      <vt:lpstr>ТЕХНОЛОГИЧЕСКИЙ МАРКЕТИНГ И АУДИТ </vt:lpstr>
      <vt:lpstr>ПРОДВИЖЕНИЕ И КОММЕРЦИАЛИЗАЦИЯ РИД </vt:lpstr>
      <vt:lpstr>Презентация PowerPoint</vt:lpstr>
      <vt:lpstr>IP TEACH-IN.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Dublin_Design</dc:creator>
  <cp:lastModifiedBy>dolgikh</cp:lastModifiedBy>
  <cp:revision>236</cp:revision>
  <cp:lastPrinted>2017-03-09T03:48:56Z</cp:lastPrinted>
  <dcterms:created xsi:type="dcterms:W3CDTF">2016-11-10T06:07:03Z</dcterms:created>
  <dcterms:modified xsi:type="dcterms:W3CDTF">2021-10-24T23:08:07Z</dcterms:modified>
</cp:coreProperties>
</file>